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170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F7237"/>
                </a:solidFill>
                <a:latin typeface="Century Gothic"/>
                <a:cs typeface="Century Gothic"/>
              </a:defRPr>
            </a:lvl1pPr>
          </a:lstStyle>
          <a:p>
            <a:pPr marL="66675">
              <a:lnSpc>
                <a:spcPct val="100000"/>
              </a:lnSpc>
              <a:spcBef>
                <a:spcPts val="465"/>
              </a:spcBef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093" y="5913931"/>
            <a:ext cx="1842217" cy="5322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686868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F7237"/>
                </a:solidFill>
                <a:latin typeface="Century Gothic"/>
                <a:cs typeface="Century Gothic"/>
              </a:defRPr>
            </a:lvl1pPr>
          </a:lstStyle>
          <a:p>
            <a:pPr marL="66675">
              <a:lnSpc>
                <a:spcPct val="100000"/>
              </a:lnSpc>
              <a:spcBef>
                <a:spcPts val="465"/>
              </a:spcBef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093" y="5913931"/>
            <a:ext cx="1842217" cy="5322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330063" y="1215377"/>
            <a:ext cx="3286759" cy="4307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686868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10/17/2022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F7237"/>
                </a:solidFill>
                <a:latin typeface="Century Gothic"/>
                <a:cs typeface="Century Gothic"/>
              </a:defRPr>
            </a:lvl1pPr>
          </a:lstStyle>
          <a:p>
            <a:pPr marL="66675">
              <a:lnSpc>
                <a:spcPct val="100000"/>
              </a:lnSpc>
              <a:spcBef>
                <a:spcPts val="465"/>
              </a:spcBef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093" y="5913931"/>
            <a:ext cx="1842217" cy="5322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10/17/2022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F7237"/>
                </a:solidFill>
                <a:latin typeface="Century Gothic"/>
                <a:cs typeface="Century Gothic"/>
              </a:defRPr>
            </a:lvl1pPr>
          </a:lstStyle>
          <a:p>
            <a:pPr marL="66675">
              <a:lnSpc>
                <a:spcPct val="100000"/>
              </a:lnSpc>
              <a:spcBef>
                <a:spcPts val="465"/>
              </a:spcBef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093" y="5913931"/>
            <a:ext cx="1842217" cy="5322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376606" y="1383915"/>
            <a:ext cx="1691005" cy="3535679"/>
          </a:xfrm>
          <a:custGeom>
            <a:avLst/>
            <a:gdLst/>
            <a:ahLst/>
            <a:cxnLst/>
            <a:rect l="l" t="t" r="r" b="b"/>
            <a:pathLst>
              <a:path w="1691005" h="3535679">
                <a:moveTo>
                  <a:pt x="1625371" y="0"/>
                </a:moveTo>
                <a:lnTo>
                  <a:pt x="1514420" y="19096"/>
                </a:lnTo>
                <a:lnTo>
                  <a:pt x="1459894" y="29591"/>
                </a:lnTo>
                <a:lnTo>
                  <a:pt x="1406506" y="41225"/>
                </a:lnTo>
                <a:lnTo>
                  <a:pt x="1354634" y="54376"/>
                </a:lnTo>
                <a:lnTo>
                  <a:pt x="1304658" y="69426"/>
                </a:lnTo>
                <a:lnTo>
                  <a:pt x="1256957" y="86753"/>
                </a:lnTo>
                <a:lnTo>
                  <a:pt x="1211956" y="102528"/>
                </a:lnTo>
                <a:lnTo>
                  <a:pt x="1167014" y="119783"/>
                </a:lnTo>
                <a:lnTo>
                  <a:pt x="1122191" y="138461"/>
                </a:lnTo>
                <a:lnTo>
                  <a:pt x="1077545" y="158500"/>
                </a:lnTo>
                <a:lnTo>
                  <a:pt x="1033136" y="179843"/>
                </a:lnTo>
                <a:lnTo>
                  <a:pt x="989023" y="202429"/>
                </a:lnTo>
                <a:lnTo>
                  <a:pt x="945266" y="226201"/>
                </a:lnTo>
                <a:lnTo>
                  <a:pt x="901923" y="251097"/>
                </a:lnTo>
                <a:lnTo>
                  <a:pt x="859053" y="277060"/>
                </a:lnTo>
                <a:lnTo>
                  <a:pt x="816717" y="304029"/>
                </a:lnTo>
                <a:lnTo>
                  <a:pt x="774972" y="331946"/>
                </a:lnTo>
                <a:lnTo>
                  <a:pt x="733879" y="360751"/>
                </a:lnTo>
                <a:lnTo>
                  <a:pt x="693496" y="390385"/>
                </a:lnTo>
                <a:lnTo>
                  <a:pt x="653368" y="423420"/>
                </a:lnTo>
                <a:lnTo>
                  <a:pt x="614256" y="457441"/>
                </a:lnTo>
                <a:lnTo>
                  <a:pt x="576160" y="492414"/>
                </a:lnTo>
                <a:lnTo>
                  <a:pt x="539081" y="528309"/>
                </a:lnTo>
                <a:lnTo>
                  <a:pt x="503017" y="565093"/>
                </a:lnTo>
                <a:lnTo>
                  <a:pt x="467970" y="602734"/>
                </a:lnTo>
                <a:lnTo>
                  <a:pt x="433938" y="641202"/>
                </a:lnTo>
                <a:lnTo>
                  <a:pt x="400923" y="680464"/>
                </a:lnTo>
                <a:lnTo>
                  <a:pt x="368923" y="720488"/>
                </a:lnTo>
                <a:lnTo>
                  <a:pt x="337939" y="761243"/>
                </a:lnTo>
                <a:lnTo>
                  <a:pt x="307971" y="802697"/>
                </a:lnTo>
                <a:lnTo>
                  <a:pt x="279019" y="844818"/>
                </a:lnTo>
                <a:lnTo>
                  <a:pt x="251082" y="887575"/>
                </a:lnTo>
                <a:lnTo>
                  <a:pt x="224162" y="930935"/>
                </a:lnTo>
                <a:lnTo>
                  <a:pt x="198257" y="974867"/>
                </a:lnTo>
                <a:lnTo>
                  <a:pt x="173367" y="1019340"/>
                </a:lnTo>
                <a:lnTo>
                  <a:pt x="153564" y="1064325"/>
                </a:lnTo>
                <a:lnTo>
                  <a:pt x="134808" y="1109819"/>
                </a:lnTo>
                <a:lnTo>
                  <a:pt x="117131" y="1155822"/>
                </a:lnTo>
                <a:lnTo>
                  <a:pt x="100566" y="1202332"/>
                </a:lnTo>
                <a:lnTo>
                  <a:pt x="85143" y="1249351"/>
                </a:lnTo>
                <a:lnTo>
                  <a:pt x="70895" y="1296877"/>
                </a:lnTo>
                <a:lnTo>
                  <a:pt x="57853" y="1344913"/>
                </a:lnTo>
                <a:lnTo>
                  <a:pt x="46050" y="1393456"/>
                </a:lnTo>
                <a:lnTo>
                  <a:pt x="35516" y="1442508"/>
                </a:lnTo>
                <a:lnTo>
                  <a:pt x="26284" y="1492069"/>
                </a:lnTo>
                <a:lnTo>
                  <a:pt x="18385" y="1542137"/>
                </a:lnTo>
                <a:lnTo>
                  <a:pt x="11851" y="1592715"/>
                </a:lnTo>
                <a:lnTo>
                  <a:pt x="6713" y="1643801"/>
                </a:lnTo>
                <a:lnTo>
                  <a:pt x="3005" y="1695395"/>
                </a:lnTo>
                <a:lnTo>
                  <a:pt x="756" y="1747498"/>
                </a:lnTo>
                <a:lnTo>
                  <a:pt x="0" y="1800110"/>
                </a:lnTo>
                <a:lnTo>
                  <a:pt x="890" y="1849334"/>
                </a:lnTo>
                <a:lnTo>
                  <a:pt x="3511" y="1899310"/>
                </a:lnTo>
                <a:lnTo>
                  <a:pt x="7788" y="1949889"/>
                </a:lnTo>
                <a:lnTo>
                  <a:pt x="13645" y="2000921"/>
                </a:lnTo>
                <a:lnTo>
                  <a:pt x="21007" y="2052253"/>
                </a:lnTo>
                <a:lnTo>
                  <a:pt x="29798" y="2103737"/>
                </a:lnTo>
                <a:lnTo>
                  <a:pt x="39944" y="2155221"/>
                </a:lnTo>
                <a:lnTo>
                  <a:pt x="51370" y="2206554"/>
                </a:lnTo>
                <a:lnTo>
                  <a:pt x="63999" y="2257587"/>
                </a:lnTo>
                <a:lnTo>
                  <a:pt x="77756" y="2308168"/>
                </a:lnTo>
                <a:lnTo>
                  <a:pt x="92567" y="2358147"/>
                </a:lnTo>
                <a:lnTo>
                  <a:pt x="108356" y="2407373"/>
                </a:lnTo>
                <a:lnTo>
                  <a:pt x="125512" y="2455718"/>
                </a:lnTo>
                <a:lnTo>
                  <a:pt x="144475" y="2503160"/>
                </a:lnTo>
                <a:lnTo>
                  <a:pt x="165244" y="2549698"/>
                </a:lnTo>
                <a:lnTo>
                  <a:pt x="187819" y="2595333"/>
                </a:lnTo>
                <a:lnTo>
                  <a:pt x="212200" y="2640064"/>
                </a:lnTo>
                <a:lnTo>
                  <a:pt x="238388" y="2683892"/>
                </a:lnTo>
                <a:lnTo>
                  <a:pt x="266382" y="2726816"/>
                </a:lnTo>
                <a:lnTo>
                  <a:pt x="296181" y="2768837"/>
                </a:lnTo>
                <a:lnTo>
                  <a:pt x="327787" y="2809954"/>
                </a:lnTo>
                <a:lnTo>
                  <a:pt x="361198" y="2850167"/>
                </a:lnTo>
                <a:lnTo>
                  <a:pt x="396415" y="2889477"/>
                </a:lnTo>
                <a:lnTo>
                  <a:pt x="433438" y="2927883"/>
                </a:lnTo>
                <a:lnTo>
                  <a:pt x="468407" y="2966344"/>
                </a:lnTo>
                <a:lnTo>
                  <a:pt x="503992" y="3003649"/>
                </a:lnTo>
                <a:lnTo>
                  <a:pt x="540233" y="3039796"/>
                </a:lnTo>
                <a:lnTo>
                  <a:pt x="577167" y="3074787"/>
                </a:lnTo>
                <a:lnTo>
                  <a:pt x="614834" y="3108621"/>
                </a:lnTo>
                <a:lnTo>
                  <a:pt x="653271" y="3141298"/>
                </a:lnTo>
                <a:lnTo>
                  <a:pt x="692517" y="3172818"/>
                </a:lnTo>
                <a:lnTo>
                  <a:pt x="732610" y="3203181"/>
                </a:lnTo>
                <a:lnTo>
                  <a:pt x="773590" y="3232387"/>
                </a:lnTo>
                <a:lnTo>
                  <a:pt x="815494" y="3260437"/>
                </a:lnTo>
                <a:lnTo>
                  <a:pt x="858362" y="3287329"/>
                </a:lnTo>
                <a:lnTo>
                  <a:pt x="902230" y="3313065"/>
                </a:lnTo>
                <a:lnTo>
                  <a:pt x="947139" y="3337643"/>
                </a:lnTo>
                <a:lnTo>
                  <a:pt x="993127" y="3361065"/>
                </a:lnTo>
                <a:lnTo>
                  <a:pt x="1040231" y="3383330"/>
                </a:lnTo>
                <a:lnTo>
                  <a:pt x="1088993" y="3404127"/>
                </a:lnTo>
                <a:lnTo>
                  <a:pt x="1137754" y="3423192"/>
                </a:lnTo>
                <a:lnTo>
                  <a:pt x="1186516" y="3440600"/>
                </a:lnTo>
                <a:lnTo>
                  <a:pt x="1235278" y="3456427"/>
                </a:lnTo>
                <a:lnTo>
                  <a:pt x="1284039" y="3470747"/>
                </a:lnTo>
                <a:lnTo>
                  <a:pt x="1332801" y="3483636"/>
                </a:lnTo>
                <a:lnTo>
                  <a:pt x="1381563" y="3495170"/>
                </a:lnTo>
                <a:lnTo>
                  <a:pt x="1430324" y="3505424"/>
                </a:lnTo>
                <a:lnTo>
                  <a:pt x="1479086" y="3514473"/>
                </a:lnTo>
                <a:lnTo>
                  <a:pt x="1527848" y="3522393"/>
                </a:lnTo>
                <a:lnTo>
                  <a:pt x="1576609" y="3529259"/>
                </a:lnTo>
                <a:lnTo>
                  <a:pt x="1625371" y="3535146"/>
                </a:lnTo>
                <a:lnTo>
                  <a:pt x="1690382" y="3470084"/>
                </a:lnTo>
                <a:lnTo>
                  <a:pt x="1643944" y="3460662"/>
                </a:lnTo>
                <a:lnTo>
                  <a:pt x="1597505" y="3450482"/>
                </a:lnTo>
                <a:lnTo>
                  <a:pt x="1551067" y="3438785"/>
                </a:lnTo>
                <a:lnTo>
                  <a:pt x="1504628" y="3424811"/>
                </a:lnTo>
                <a:lnTo>
                  <a:pt x="1458190" y="3407802"/>
                </a:lnTo>
                <a:lnTo>
                  <a:pt x="1411751" y="3386998"/>
                </a:lnTo>
                <a:lnTo>
                  <a:pt x="1365313" y="3361639"/>
                </a:lnTo>
                <a:lnTo>
                  <a:pt x="1326324" y="3340819"/>
                </a:lnTo>
                <a:lnTo>
                  <a:pt x="1287467" y="3317397"/>
                </a:lnTo>
                <a:lnTo>
                  <a:pt x="1248869" y="3291372"/>
                </a:lnTo>
                <a:lnTo>
                  <a:pt x="1210663" y="3262746"/>
                </a:lnTo>
                <a:lnTo>
                  <a:pt x="1172976" y="3231516"/>
                </a:lnTo>
                <a:lnTo>
                  <a:pt x="1135940" y="3197684"/>
                </a:lnTo>
                <a:lnTo>
                  <a:pt x="1099685" y="3161249"/>
                </a:lnTo>
                <a:lnTo>
                  <a:pt x="1064339" y="3122212"/>
                </a:lnTo>
                <a:lnTo>
                  <a:pt x="1030034" y="3080571"/>
                </a:lnTo>
                <a:lnTo>
                  <a:pt x="996899" y="3036328"/>
                </a:lnTo>
                <a:lnTo>
                  <a:pt x="967469" y="2998407"/>
                </a:lnTo>
                <a:lnTo>
                  <a:pt x="939193" y="2959723"/>
                </a:lnTo>
                <a:lnTo>
                  <a:pt x="912072" y="2920285"/>
                </a:lnTo>
                <a:lnTo>
                  <a:pt x="886104" y="2880098"/>
                </a:lnTo>
                <a:lnTo>
                  <a:pt x="861291" y="2839171"/>
                </a:lnTo>
                <a:lnTo>
                  <a:pt x="837632" y="2797511"/>
                </a:lnTo>
                <a:lnTo>
                  <a:pt x="815126" y="2755125"/>
                </a:lnTo>
                <a:lnTo>
                  <a:pt x="793775" y="2712022"/>
                </a:lnTo>
                <a:lnTo>
                  <a:pt x="773578" y="2668207"/>
                </a:lnTo>
                <a:lnTo>
                  <a:pt x="754535" y="2623689"/>
                </a:lnTo>
                <a:lnTo>
                  <a:pt x="736646" y="2578475"/>
                </a:lnTo>
                <a:lnTo>
                  <a:pt x="719911" y="2532573"/>
                </a:lnTo>
                <a:lnTo>
                  <a:pt x="704330" y="2485990"/>
                </a:lnTo>
                <a:lnTo>
                  <a:pt x="689904" y="2438732"/>
                </a:lnTo>
                <a:lnTo>
                  <a:pt x="676631" y="2390809"/>
                </a:lnTo>
                <a:lnTo>
                  <a:pt x="664513" y="2342226"/>
                </a:lnTo>
                <a:lnTo>
                  <a:pt x="653548" y="2292992"/>
                </a:lnTo>
                <a:lnTo>
                  <a:pt x="643738" y="2243114"/>
                </a:lnTo>
                <a:lnTo>
                  <a:pt x="635082" y="2192599"/>
                </a:lnTo>
                <a:lnTo>
                  <a:pt x="627580" y="2141455"/>
                </a:lnTo>
                <a:lnTo>
                  <a:pt x="621232" y="2089689"/>
                </a:lnTo>
                <a:lnTo>
                  <a:pt x="616039" y="2037308"/>
                </a:lnTo>
                <a:lnTo>
                  <a:pt x="611999" y="1984321"/>
                </a:lnTo>
                <a:lnTo>
                  <a:pt x="609114" y="1930733"/>
                </a:lnTo>
                <a:lnTo>
                  <a:pt x="607383" y="1876554"/>
                </a:lnTo>
                <a:lnTo>
                  <a:pt x="606806" y="1821789"/>
                </a:lnTo>
                <a:lnTo>
                  <a:pt x="607107" y="1769746"/>
                </a:lnTo>
                <a:lnTo>
                  <a:pt x="608064" y="1717741"/>
                </a:lnTo>
                <a:lnTo>
                  <a:pt x="609752" y="1665812"/>
                </a:lnTo>
                <a:lnTo>
                  <a:pt x="612250" y="1613999"/>
                </a:lnTo>
                <a:lnTo>
                  <a:pt x="615633" y="1562340"/>
                </a:lnTo>
                <a:lnTo>
                  <a:pt x="619980" y="1510874"/>
                </a:lnTo>
                <a:lnTo>
                  <a:pt x="625367" y="1459639"/>
                </a:lnTo>
                <a:lnTo>
                  <a:pt x="631872" y="1408673"/>
                </a:lnTo>
                <a:lnTo>
                  <a:pt x="639570" y="1358016"/>
                </a:lnTo>
                <a:lnTo>
                  <a:pt x="648541" y="1307706"/>
                </a:lnTo>
                <a:lnTo>
                  <a:pt x="658859" y="1257782"/>
                </a:lnTo>
                <a:lnTo>
                  <a:pt x="670604" y="1208281"/>
                </a:lnTo>
                <a:lnTo>
                  <a:pt x="683851" y="1159243"/>
                </a:lnTo>
                <a:lnTo>
                  <a:pt x="698678" y="1110707"/>
                </a:lnTo>
                <a:lnTo>
                  <a:pt x="715162" y="1062710"/>
                </a:lnTo>
                <a:lnTo>
                  <a:pt x="729749" y="1012244"/>
                </a:lnTo>
                <a:lnTo>
                  <a:pt x="745615" y="963059"/>
                </a:lnTo>
                <a:lnTo>
                  <a:pt x="762714" y="915107"/>
                </a:lnTo>
                <a:lnTo>
                  <a:pt x="780998" y="868340"/>
                </a:lnTo>
                <a:lnTo>
                  <a:pt x="800419" y="822712"/>
                </a:lnTo>
                <a:lnTo>
                  <a:pt x="820930" y="778174"/>
                </a:lnTo>
                <a:lnTo>
                  <a:pt x="842484" y="734680"/>
                </a:lnTo>
                <a:lnTo>
                  <a:pt x="865033" y="692182"/>
                </a:lnTo>
                <a:lnTo>
                  <a:pt x="888529" y="650632"/>
                </a:lnTo>
                <a:lnTo>
                  <a:pt x="912926" y="609983"/>
                </a:lnTo>
                <a:lnTo>
                  <a:pt x="938175" y="570187"/>
                </a:lnTo>
                <a:lnTo>
                  <a:pt x="964230" y="531198"/>
                </a:lnTo>
                <a:lnTo>
                  <a:pt x="991042" y="492967"/>
                </a:lnTo>
                <a:lnTo>
                  <a:pt x="1018565" y="455447"/>
                </a:lnTo>
                <a:lnTo>
                  <a:pt x="1054713" y="412905"/>
                </a:lnTo>
                <a:lnTo>
                  <a:pt x="1091040" y="372147"/>
                </a:lnTo>
                <a:lnTo>
                  <a:pt x="1127724" y="333353"/>
                </a:lnTo>
                <a:lnTo>
                  <a:pt x="1164943" y="296700"/>
                </a:lnTo>
                <a:lnTo>
                  <a:pt x="1202876" y="262368"/>
                </a:lnTo>
                <a:lnTo>
                  <a:pt x="1241701" y="230535"/>
                </a:lnTo>
                <a:lnTo>
                  <a:pt x="1281597" y="201379"/>
                </a:lnTo>
                <a:lnTo>
                  <a:pt x="1322741" y="175080"/>
                </a:lnTo>
                <a:lnTo>
                  <a:pt x="1365313" y="151815"/>
                </a:lnTo>
                <a:lnTo>
                  <a:pt x="1403792" y="134492"/>
                </a:lnTo>
                <a:lnTo>
                  <a:pt x="1444925" y="119444"/>
                </a:lnTo>
                <a:lnTo>
                  <a:pt x="1488710" y="106292"/>
                </a:lnTo>
                <a:lnTo>
                  <a:pt x="1535149" y="94657"/>
                </a:lnTo>
                <a:lnTo>
                  <a:pt x="1584240" y="84160"/>
                </a:lnTo>
                <a:lnTo>
                  <a:pt x="1635985" y="74421"/>
                </a:lnTo>
                <a:lnTo>
                  <a:pt x="1690382" y="65062"/>
                </a:lnTo>
                <a:lnTo>
                  <a:pt x="1625371" y="0"/>
                </a:lnTo>
                <a:close/>
              </a:path>
            </a:pathLst>
          </a:custGeom>
          <a:solidFill>
            <a:srgbClr val="1212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483782" y="498111"/>
            <a:ext cx="2537460" cy="5308600"/>
          </a:xfrm>
          <a:custGeom>
            <a:avLst/>
            <a:gdLst/>
            <a:ahLst/>
            <a:cxnLst/>
            <a:rect l="l" t="t" r="r" b="b"/>
            <a:pathLst>
              <a:path w="2537459" h="5308600">
                <a:moveTo>
                  <a:pt x="108407" y="0"/>
                </a:moveTo>
                <a:lnTo>
                  <a:pt x="79612" y="38100"/>
                </a:lnTo>
                <a:lnTo>
                  <a:pt x="56913" y="63500"/>
                </a:lnTo>
                <a:lnTo>
                  <a:pt x="38278" y="88900"/>
                </a:lnTo>
                <a:lnTo>
                  <a:pt x="21678" y="114300"/>
                </a:lnTo>
                <a:lnTo>
                  <a:pt x="78694" y="127000"/>
                </a:lnTo>
                <a:lnTo>
                  <a:pt x="134104" y="127000"/>
                </a:lnTo>
                <a:lnTo>
                  <a:pt x="187909" y="139700"/>
                </a:lnTo>
                <a:lnTo>
                  <a:pt x="290700" y="165100"/>
                </a:lnTo>
                <a:lnTo>
                  <a:pt x="339686" y="190500"/>
                </a:lnTo>
                <a:lnTo>
                  <a:pt x="432842" y="215900"/>
                </a:lnTo>
                <a:lnTo>
                  <a:pt x="477011" y="241300"/>
                </a:lnTo>
                <a:lnTo>
                  <a:pt x="602036" y="317500"/>
                </a:lnTo>
                <a:lnTo>
                  <a:pt x="724498" y="393700"/>
                </a:lnTo>
                <a:lnTo>
                  <a:pt x="764308" y="431800"/>
                </a:lnTo>
                <a:lnTo>
                  <a:pt x="803453" y="457200"/>
                </a:lnTo>
                <a:lnTo>
                  <a:pt x="841841" y="495300"/>
                </a:lnTo>
                <a:lnTo>
                  <a:pt x="879375" y="533400"/>
                </a:lnTo>
                <a:lnTo>
                  <a:pt x="915961" y="571500"/>
                </a:lnTo>
                <a:lnTo>
                  <a:pt x="951505" y="609600"/>
                </a:lnTo>
                <a:lnTo>
                  <a:pt x="985911" y="647700"/>
                </a:lnTo>
                <a:lnTo>
                  <a:pt x="1019086" y="698500"/>
                </a:lnTo>
                <a:lnTo>
                  <a:pt x="1048031" y="736600"/>
                </a:lnTo>
                <a:lnTo>
                  <a:pt x="1076326" y="774700"/>
                </a:lnTo>
                <a:lnTo>
                  <a:pt x="1103970" y="812800"/>
                </a:lnTo>
                <a:lnTo>
                  <a:pt x="1130964" y="850900"/>
                </a:lnTo>
                <a:lnTo>
                  <a:pt x="1157308" y="889000"/>
                </a:lnTo>
                <a:lnTo>
                  <a:pt x="1183001" y="927100"/>
                </a:lnTo>
                <a:lnTo>
                  <a:pt x="1208044" y="977900"/>
                </a:lnTo>
                <a:lnTo>
                  <a:pt x="1232436" y="1016000"/>
                </a:lnTo>
                <a:lnTo>
                  <a:pt x="1256179" y="1054100"/>
                </a:lnTo>
                <a:lnTo>
                  <a:pt x="1279270" y="1104900"/>
                </a:lnTo>
                <a:lnTo>
                  <a:pt x="1301712" y="1155700"/>
                </a:lnTo>
                <a:lnTo>
                  <a:pt x="1323503" y="1193800"/>
                </a:lnTo>
                <a:lnTo>
                  <a:pt x="1344644" y="1244600"/>
                </a:lnTo>
                <a:lnTo>
                  <a:pt x="1365134" y="1295400"/>
                </a:lnTo>
                <a:lnTo>
                  <a:pt x="1384974" y="1346200"/>
                </a:lnTo>
                <a:lnTo>
                  <a:pt x="1404164" y="1397000"/>
                </a:lnTo>
                <a:lnTo>
                  <a:pt x="1422703" y="1447800"/>
                </a:lnTo>
                <a:lnTo>
                  <a:pt x="1440592" y="1498600"/>
                </a:lnTo>
                <a:lnTo>
                  <a:pt x="1457831" y="1549400"/>
                </a:lnTo>
                <a:lnTo>
                  <a:pt x="1488192" y="1651000"/>
                </a:lnTo>
                <a:lnTo>
                  <a:pt x="1501238" y="1701800"/>
                </a:lnTo>
                <a:lnTo>
                  <a:pt x="1513568" y="1752600"/>
                </a:lnTo>
                <a:lnTo>
                  <a:pt x="1525192" y="1790700"/>
                </a:lnTo>
                <a:lnTo>
                  <a:pt x="1536121" y="1841500"/>
                </a:lnTo>
                <a:lnTo>
                  <a:pt x="1546366" y="1892300"/>
                </a:lnTo>
                <a:lnTo>
                  <a:pt x="1555937" y="1930400"/>
                </a:lnTo>
                <a:lnTo>
                  <a:pt x="1564846" y="1981200"/>
                </a:lnTo>
                <a:lnTo>
                  <a:pt x="1573102" y="2032000"/>
                </a:lnTo>
                <a:lnTo>
                  <a:pt x="1580717" y="2082800"/>
                </a:lnTo>
                <a:lnTo>
                  <a:pt x="1587701" y="2133600"/>
                </a:lnTo>
                <a:lnTo>
                  <a:pt x="1594065" y="2184400"/>
                </a:lnTo>
                <a:lnTo>
                  <a:pt x="1599820" y="2235200"/>
                </a:lnTo>
                <a:lnTo>
                  <a:pt x="1604976" y="2286000"/>
                </a:lnTo>
                <a:lnTo>
                  <a:pt x="1609543" y="2324100"/>
                </a:lnTo>
                <a:lnTo>
                  <a:pt x="1613534" y="2374900"/>
                </a:lnTo>
                <a:lnTo>
                  <a:pt x="1616957" y="2425700"/>
                </a:lnTo>
                <a:lnTo>
                  <a:pt x="1619825" y="2476500"/>
                </a:lnTo>
                <a:lnTo>
                  <a:pt x="1622147" y="2527300"/>
                </a:lnTo>
                <a:lnTo>
                  <a:pt x="1623935" y="2578100"/>
                </a:lnTo>
                <a:lnTo>
                  <a:pt x="1625198" y="2628900"/>
                </a:lnTo>
                <a:lnTo>
                  <a:pt x="1625949" y="2679700"/>
                </a:lnTo>
                <a:lnTo>
                  <a:pt x="1626196" y="2730500"/>
                </a:lnTo>
                <a:lnTo>
                  <a:pt x="1625830" y="2794000"/>
                </a:lnTo>
                <a:lnTo>
                  <a:pt x="1624733" y="2844800"/>
                </a:lnTo>
                <a:lnTo>
                  <a:pt x="1622903" y="2895600"/>
                </a:lnTo>
                <a:lnTo>
                  <a:pt x="1620342" y="2959100"/>
                </a:lnTo>
                <a:lnTo>
                  <a:pt x="1617049" y="3009900"/>
                </a:lnTo>
                <a:lnTo>
                  <a:pt x="1613024" y="3060700"/>
                </a:lnTo>
                <a:lnTo>
                  <a:pt x="1608267" y="3111500"/>
                </a:lnTo>
                <a:lnTo>
                  <a:pt x="1602779" y="3162300"/>
                </a:lnTo>
                <a:lnTo>
                  <a:pt x="1596558" y="3213100"/>
                </a:lnTo>
                <a:lnTo>
                  <a:pt x="1589606" y="3263900"/>
                </a:lnTo>
                <a:lnTo>
                  <a:pt x="1581922" y="3314700"/>
                </a:lnTo>
                <a:lnTo>
                  <a:pt x="1573507" y="3365500"/>
                </a:lnTo>
                <a:lnTo>
                  <a:pt x="1564359" y="3416300"/>
                </a:lnTo>
                <a:lnTo>
                  <a:pt x="1554480" y="3467100"/>
                </a:lnTo>
                <a:lnTo>
                  <a:pt x="1543869" y="3505200"/>
                </a:lnTo>
                <a:lnTo>
                  <a:pt x="1532526" y="3556000"/>
                </a:lnTo>
                <a:lnTo>
                  <a:pt x="1520451" y="3606800"/>
                </a:lnTo>
                <a:lnTo>
                  <a:pt x="1507645" y="3657600"/>
                </a:lnTo>
                <a:lnTo>
                  <a:pt x="1494107" y="3695700"/>
                </a:lnTo>
                <a:lnTo>
                  <a:pt x="1479837" y="3746500"/>
                </a:lnTo>
                <a:lnTo>
                  <a:pt x="1464835" y="3797300"/>
                </a:lnTo>
                <a:lnTo>
                  <a:pt x="1449102" y="3835400"/>
                </a:lnTo>
                <a:lnTo>
                  <a:pt x="1432636" y="3886200"/>
                </a:lnTo>
                <a:lnTo>
                  <a:pt x="1415439" y="3924300"/>
                </a:lnTo>
                <a:lnTo>
                  <a:pt x="1397510" y="3975100"/>
                </a:lnTo>
                <a:lnTo>
                  <a:pt x="1378850" y="4013200"/>
                </a:lnTo>
                <a:lnTo>
                  <a:pt x="1359457" y="4051300"/>
                </a:lnTo>
                <a:lnTo>
                  <a:pt x="1339333" y="4102100"/>
                </a:lnTo>
                <a:lnTo>
                  <a:pt x="1318477" y="4140200"/>
                </a:lnTo>
                <a:lnTo>
                  <a:pt x="1296889" y="4178300"/>
                </a:lnTo>
                <a:lnTo>
                  <a:pt x="1274570" y="4229100"/>
                </a:lnTo>
                <a:lnTo>
                  <a:pt x="1251518" y="4267200"/>
                </a:lnTo>
                <a:lnTo>
                  <a:pt x="1227735" y="4305300"/>
                </a:lnTo>
                <a:lnTo>
                  <a:pt x="1203220" y="4343400"/>
                </a:lnTo>
                <a:lnTo>
                  <a:pt x="1177974" y="4381500"/>
                </a:lnTo>
                <a:lnTo>
                  <a:pt x="1151996" y="4419600"/>
                </a:lnTo>
                <a:lnTo>
                  <a:pt x="1125285" y="4457700"/>
                </a:lnTo>
                <a:lnTo>
                  <a:pt x="1097844" y="4508500"/>
                </a:lnTo>
                <a:lnTo>
                  <a:pt x="1069670" y="4546600"/>
                </a:lnTo>
                <a:lnTo>
                  <a:pt x="1040764" y="4572000"/>
                </a:lnTo>
                <a:lnTo>
                  <a:pt x="1005788" y="4622800"/>
                </a:lnTo>
                <a:lnTo>
                  <a:pt x="970273" y="4660900"/>
                </a:lnTo>
                <a:lnTo>
                  <a:pt x="934256" y="4699000"/>
                </a:lnTo>
                <a:lnTo>
                  <a:pt x="897778" y="4737100"/>
                </a:lnTo>
                <a:lnTo>
                  <a:pt x="860875" y="4775200"/>
                </a:lnTo>
                <a:lnTo>
                  <a:pt x="785953" y="4851400"/>
                </a:lnTo>
                <a:lnTo>
                  <a:pt x="748010" y="4876800"/>
                </a:lnTo>
                <a:lnTo>
                  <a:pt x="709797" y="4914900"/>
                </a:lnTo>
                <a:lnTo>
                  <a:pt x="516035" y="5041900"/>
                </a:lnTo>
                <a:lnTo>
                  <a:pt x="477011" y="5054600"/>
                </a:lnTo>
                <a:lnTo>
                  <a:pt x="436724" y="5080000"/>
                </a:lnTo>
                <a:lnTo>
                  <a:pt x="394096" y="5105400"/>
                </a:lnTo>
                <a:lnTo>
                  <a:pt x="349387" y="5118100"/>
                </a:lnTo>
                <a:lnTo>
                  <a:pt x="302856" y="5143500"/>
                </a:lnTo>
                <a:lnTo>
                  <a:pt x="254765" y="5156200"/>
                </a:lnTo>
                <a:lnTo>
                  <a:pt x="103727" y="5194300"/>
                </a:lnTo>
                <a:lnTo>
                  <a:pt x="51993" y="5194300"/>
                </a:lnTo>
                <a:lnTo>
                  <a:pt x="0" y="5207000"/>
                </a:lnTo>
                <a:lnTo>
                  <a:pt x="16598" y="5232400"/>
                </a:lnTo>
                <a:lnTo>
                  <a:pt x="35229" y="5257800"/>
                </a:lnTo>
                <a:lnTo>
                  <a:pt x="57928" y="5283200"/>
                </a:lnTo>
                <a:lnTo>
                  <a:pt x="86728" y="5308600"/>
                </a:lnTo>
                <a:lnTo>
                  <a:pt x="136466" y="5308600"/>
                </a:lnTo>
                <a:lnTo>
                  <a:pt x="186178" y="5295900"/>
                </a:lnTo>
                <a:lnTo>
                  <a:pt x="235837" y="5295900"/>
                </a:lnTo>
                <a:lnTo>
                  <a:pt x="676013" y="5181600"/>
                </a:lnTo>
                <a:lnTo>
                  <a:pt x="723686" y="5156200"/>
                </a:lnTo>
                <a:lnTo>
                  <a:pt x="771013" y="5143500"/>
                </a:lnTo>
                <a:lnTo>
                  <a:pt x="864530" y="5092700"/>
                </a:lnTo>
                <a:lnTo>
                  <a:pt x="910666" y="5080000"/>
                </a:lnTo>
                <a:lnTo>
                  <a:pt x="956514" y="5054600"/>
                </a:lnTo>
                <a:lnTo>
                  <a:pt x="1001901" y="5041900"/>
                </a:lnTo>
                <a:lnTo>
                  <a:pt x="1135201" y="4965700"/>
                </a:lnTo>
                <a:lnTo>
                  <a:pt x="1178649" y="4953000"/>
                </a:lnTo>
                <a:lnTo>
                  <a:pt x="1264011" y="4902200"/>
                </a:lnTo>
                <a:lnTo>
                  <a:pt x="1305907" y="4864100"/>
                </a:lnTo>
                <a:lnTo>
                  <a:pt x="1388079" y="4813300"/>
                </a:lnTo>
                <a:lnTo>
                  <a:pt x="1468030" y="4762500"/>
                </a:lnTo>
                <a:lnTo>
                  <a:pt x="1507149" y="4724400"/>
                </a:lnTo>
                <a:lnTo>
                  <a:pt x="1545685" y="4699000"/>
                </a:lnTo>
                <a:lnTo>
                  <a:pt x="1583628" y="4660900"/>
                </a:lnTo>
                <a:lnTo>
                  <a:pt x="1620969" y="4635500"/>
                </a:lnTo>
                <a:lnTo>
                  <a:pt x="1657698" y="4597400"/>
                </a:lnTo>
                <a:lnTo>
                  <a:pt x="1693806" y="4559300"/>
                </a:lnTo>
                <a:lnTo>
                  <a:pt x="1729284" y="4533900"/>
                </a:lnTo>
                <a:lnTo>
                  <a:pt x="1764122" y="4495800"/>
                </a:lnTo>
                <a:lnTo>
                  <a:pt x="1798311" y="4457700"/>
                </a:lnTo>
                <a:lnTo>
                  <a:pt x="1831841" y="4419600"/>
                </a:lnTo>
                <a:lnTo>
                  <a:pt x="1864702" y="4381500"/>
                </a:lnTo>
                <a:lnTo>
                  <a:pt x="1898575" y="4343400"/>
                </a:lnTo>
                <a:lnTo>
                  <a:pt x="1931707" y="4305300"/>
                </a:lnTo>
                <a:lnTo>
                  <a:pt x="1964081" y="4254500"/>
                </a:lnTo>
                <a:lnTo>
                  <a:pt x="1995677" y="4216400"/>
                </a:lnTo>
                <a:lnTo>
                  <a:pt x="2026476" y="4178300"/>
                </a:lnTo>
                <a:lnTo>
                  <a:pt x="2056460" y="4140200"/>
                </a:lnTo>
                <a:lnTo>
                  <a:pt x="2085609" y="4089400"/>
                </a:lnTo>
                <a:lnTo>
                  <a:pt x="2113905" y="4051300"/>
                </a:lnTo>
                <a:lnTo>
                  <a:pt x="2141328" y="4013200"/>
                </a:lnTo>
                <a:lnTo>
                  <a:pt x="2167860" y="3962400"/>
                </a:lnTo>
                <a:lnTo>
                  <a:pt x="2193482" y="3924300"/>
                </a:lnTo>
                <a:lnTo>
                  <a:pt x="2218174" y="3873500"/>
                </a:lnTo>
                <a:lnTo>
                  <a:pt x="2241918" y="3835400"/>
                </a:lnTo>
                <a:lnTo>
                  <a:pt x="2264694" y="3784600"/>
                </a:lnTo>
                <a:lnTo>
                  <a:pt x="2286485" y="3746500"/>
                </a:lnTo>
                <a:lnTo>
                  <a:pt x="2307270" y="3695700"/>
                </a:lnTo>
                <a:lnTo>
                  <a:pt x="2327032" y="3657600"/>
                </a:lnTo>
                <a:lnTo>
                  <a:pt x="2345750" y="3606800"/>
                </a:lnTo>
                <a:lnTo>
                  <a:pt x="2363406" y="3556000"/>
                </a:lnTo>
                <a:lnTo>
                  <a:pt x="2381069" y="3517900"/>
                </a:lnTo>
                <a:lnTo>
                  <a:pt x="2397906" y="3467100"/>
                </a:lnTo>
                <a:lnTo>
                  <a:pt x="2413896" y="3416300"/>
                </a:lnTo>
                <a:lnTo>
                  <a:pt x="2429016" y="3365500"/>
                </a:lnTo>
                <a:lnTo>
                  <a:pt x="2443244" y="3314700"/>
                </a:lnTo>
                <a:lnTo>
                  <a:pt x="2456557" y="3263900"/>
                </a:lnTo>
                <a:lnTo>
                  <a:pt x="2468934" y="3225800"/>
                </a:lnTo>
                <a:lnTo>
                  <a:pt x="2480351" y="3175000"/>
                </a:lnTo>
                <a:lnTo>
                  <a:pt x="2490787" y="3124200"/>
                </a:lnTo>
                <a:lnTo>
                  <a:pt x="2500219" y="3073400"/>
                </a:lnTo>
                <a:lnTo>
                  <a:pt x="2508625" y="3022600"/>
                </a:lnTo>
                <a:lnTo>
                  <a:pt x="2515983" y="2971800"/>
                </a:lnTo>
                <a:lnTo>
                  <a:pt x="2522270" y="2921000"/>
                </a:lnTo>
                <a:lnTo>
                  <a:pt x="2527464" y="2857500"/>
                </a:lnTo>
                <a:lnTo>
                  <a:pt x="2531542" y="2806700"/>
                </a:lnTo>
                <a:lnTo>
                  <a:pt x="2534483" y="2755900"/>
                </a:lnTo>
                <a:lnTo>
                  <a:pt x="2536264" y="2705100"/>
                </a:lnTo>
                <a:lnTo>
                  <a:pt x="2536863" y="2654300"/>
                </a:lnTo>
                <a:lnTo>
                  <a:pt x="2536387" y="2603500"/>
                </a:lnTo>
                <a:lnTo>
                  <a:pt x="2534962" y="2552700"/>
                </a:lnTo>
                <a:lnTo>
                  <a:pt x="2532586" y="2501900"/>
                </a:lnTo>
                <a:lnTo>
                  <a:pt x="2529260" y="2451100"/>
                </a:lnTo>
                <a:lnTo>
                  <a:pt x="2524984" y="2400300"/>
                </a:lnTo>
                <a:lnTo>
                  <a:pt x="2519757" y="2349500"/>
                </a:lnTo>
                <a:lnTo>
                  <a:pt x="2513580" y="2298700"/>
                </a:lnTo>
                <a:lnTo>
                  <a:pt x="2506453" y="2247900"/>
                </a:lnTo>
                <a:lnTo>
                  <a:pt x="2498375" y="2197100"/>
                </a:lnTo>
                <a:lnTo>
                  <a:pt x="2489348" y="2159000"/>
                </a:lnTo>
                <a:lnTo>
                  <a:pt x="2479369" y="2108200"/>
                </a:lnTo>
                <a:lnTo>
                  <a:pt x="2468441" y="2057400"/>
                </a:lnTo>
                <a:lnTo>
                  <a:pt x="2456562" y="2006600"/>
                </a:lnTo>
                <a:lnTo>
                  <a:pt x="2443733" y="1968500"/>
                </a:lnTo>
                <a:lnTo>
                  <a:pt x="2429954" y="1917700"/>
                </a:lnTo>
                <a:lnTo>
                  <a:pt x="2415224" y="1866900"/>
                </a:lnTo>
                <a:lnTo>
                  <a:pt x="2399544" y="1828800"/>
                </a:lnTo>
                <a:lnTo>
                  <a:pt x="2382914" y="1778000"/>
                </a:lnTo>
                <a:lnTo>
                  <a:pt x="2365333" y="1727200"/>
                </a:lnTo>
                <a:lnTo>
                  <a:pt x="2346802" y="1689100"/>
                </a:lnTo>
                <a:lnTo>
                  <a:pt x="2327321" y="1638300"/>
                </a:lnTo>
                <a:lnTo>
                  <a:pt x="2306890" y="1600200"/>
                </a:lnTo>
                <a:lnTo>
                  <a:pt x="2285508" y="1549400"/>
                </a:lnTo>
                <a:lnTo>
                  <a:pt x="2263176" y="1511300"/>
                </a:lnTo>
                <a:lnTo>
                  <a:pt x="2239893" y="1460500"/>
                </a:lnTo>
                <a:lnTo>
                  <a:pt x="2215661" y="1422400"/>
                </a:lnTo>
                <a:lnTo>
                  <a:pt x="2190478" y="1371600"/>
                </a:lnTo>
                <a:lnTo>
                  <a:pt x="2164344" y="1333500"/>
                </a:lnTo>
                <a:lnTo>
                  <a:pt x="2137261" y="1295400"/>
                </a:lnTo>
                <a:lnTo>
                  <a:pt x="2109227" y="1244600"/>
                </a:lnTo>
                <a:lnTo>
                  <a:pt x="2080243" y="1206500"/>
                </a:lnTo>
                <a:lnTo>
                  <a:pt x="2050308" y="1168400"/>
                </a:lnTo>
                <a:lnTo>
                  <a:pt x="2019423" y="1117600"/>
                </a:lnTo>
                <a:lnTo>
                  <a:pt x="1987588" y="1079500"/>
                </a:lnTo>
                <a:lnTo>
                  <a:pt x="1954803" y="1041400"/>
                </a:lnTo>
                <a:lnTo>
                  <a:pt x="1921067" y="1003300"/>
                </a:lnTo>
                <a:lnTo>
                  <a:pt x="1886381" y="952500"/>
                </a:lnTo>
                <a:lnTo>
                  <a:pt x="1851031" y="914400"/>
                </a:lnTo>
                <a:lnTo>
                  <a:pt x="1815435" y="889000"/>
                </a:lnTo>
                <a:lnTo>
                  <a:pt x="1743436" y="812800"/>
                </a:lnTo>
                <a:lnTo>
                  <a:pt x="1670231" y="736600"/>
                </a:lnTo>
                <a:lnTo>
                  <a:pt x="1633131" y="711200"/>
                </a:lnTo>
                <a:lnTo>
                  <a:pt x="1595672" y="673100"/>
                </a:lnTo>
                <a:lnTo>
                  <a:pt x="1557837" y="647700"/>
                </a:lnTo>
                <a:lnTo>
                  <a:pt x="1519607" y="609600"/>
                </a:lnTo>
                <a:lnTo>
                  <a:pt x="1480963" y="584200"/>
                </a:lnTo>
                <a:lnTo>
                  <a:pt x="1441886" y="546100"/>
                </a:lnTo>
                <a:lnTo>
                  <a:pt x="1362358" y="495300"/>
                </a:lnTo>
                <a:lnTo>
                  <a:pt x="1321869" y="469900"/>
                </a:lnTo>
                <a:lnTo>
                  <a:pt x="1280873" y="431800"/>
                </a:lnTo>
                <a:lnTo>
                  <a:pt x="1197279" y="381000"/>
                </a:lnTo>
                <a:lnTo>
                  <a:pt x="1111427" y="330200"/>
                </a:lnTo>
                <a:lnTo>
                  <a:pt x="1067607" y="304800"/>
                </a:lnTo>
                <a:lnTo>
                  <a:pt x="1023166" y="292100"/>
                </a:lnTo>
                <a:lnTo>
                  <a:pt x="886209" y="215900"/>
                </a:lnTo>
                <a:lnTo>
                  <a:pt x="839649" y="203200"/>
                </a:lnTo>
                <a:lnTo>
                  <a:pt x="745364" y="152400"/>
                </a:lnTo>
                <a:lnTo>
                  <a:pt x="649702" y="127000"/>
                </a:lnTo>
                <a:lnTo>
                  <a:pt x="601421" y="101600"/>
                </a:lnTo>
                <a:lnTo>
                  <a:pt x="307096" y="25400"/>
                </a:lnTo>
                <a:lnTo>
                  <a:pt x="257516" y="25400"/>
                </a:lnTo>
                <a:lnTo>
                  <a:pt x="207857" y="12700"/>
                </a:lnTo>
                <a:lnTo>
                  <a:pt x="158145" y="12700"/>
                </a:lnTo>
                <a:lnTo>
                  <a:pt x="108407" y="0"/>
                </a:lnTo>
                <a:close/>
              </a:path>
            </a:pathLst>
          </a:custGeom>
          <a:solidFill>
            <a:srgbClr val="1212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17378" y="6276147"/>
            <a:ext cx="0" cy="237490"/>
          </a:xfrm>
          <a:custGeom>
            <a:avLst/>
            <a:gdLst/>
            <a:ahLst/>
            <a:cxnLst/>
            <a:rect l="l" t="t" r="r" b="b"/>
            <a:pathLst>
              <a:path h="237490">
                <a:moveTo>
                  <a:pt x="0" y="0"/>
                </a:moveTo>
                <a:lnTo>
                  <a:pt x="0" y="23707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861301" y="6274386"/>
            <a:ext cx="2302040" cy="2305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6908093" y="5913932"/>
            <a:ext cx="1842206" cy="5322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10/17/2022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F7237"/>
                </a:solidFill>
                <a:latin typeface="Century Gothic"/>
                <a:cs typeface="Century Gothic"/>
              </a:defRPr>
            </a:lvl1pPr>
          </a:lstStyle>
          <a:p>
            <a:pPr marL="66675">
              <a:lnSpc>
                <a:spcPct val="100000"/>
              </a:lnSpc>
              <a:spcBef>
                <a:spcPts val="465"/>
              </a:spcBef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1784" y="278574"/>
            <a:ext cx="8020430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03555" y="1479740"/>
            <a:ext cx="8336889" cy="2475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686868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62038" y="6251989"/>
            <a:ext cx="232409" cy="226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8F7237"/>
                </a:solidFill>
                <a:latin typeface="Century Gothic"/>
                <a:cs typeface="Century Gothic"/>
              </a:defRPr>
            </a:lvl1pPr>
          </a:lstStyle>
          <a:p>
            <a:pPr marL="66675">
              <a:lnSpc>
                <a:spcPct val="100000"/>
              </a:lnSpc>
              <a:spcBef>
                <a:spcPts val="465"/>
              </a:spcBef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093" y="5913931"/>
            <a:ext cx="1842217" cy="53227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http://www.utmostwealth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5.jp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jpg"/><Relationship Id="rId5" Type="http://schemas.openxmlformats.org/officeDocument/2006/relationships/image" Target="../media/image34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g"/><Relationship Id="rId5" Type="http://schemas.openxmlformats.org/officeDocument/2006/relationships/image" Target="../media/image45.jpg"/><Relationship Id="rId4" Type="http://schemas.openxmlformats.org/officeDocument/2006/relationships/image" Target="../media/image44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hyperlink" Target="http://www.utmostwealth.com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79" y="0"/>
            <a:ext cx="913682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6234" y="6274386"/>
            <a:ext cx="2302037" cy="2305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908093" y="5913932"/>
            <a:ext cx="1842206" cy="53226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93522" y="989711"/>
            <a:ext cx="7733665" cy="3171190"/>
          </a:xfrm>
          <a:prstGeom prst="rect">
            <a:avLst/>
          </a:prstGeom>
        </p:spPr>
        <p:txBody>
          <a:bodyPr vert="horz" wrap="square" lIns="0" tIns="129539" rIns="0" bIns="0" rtlCol="0">
            <a:spAutoFit/>
          </a:bodyPr>
          <a:lstStyle/>
          <a:p>
            <a:pPr marL="27305" marR="2975610">
              <a:lnSpc>
                <a:spcPts val="3840"/>
              </a:lnSpc>
              <a:spcBef>
                <a:spcPts val="1019"/>
              </a:spcBef>
              <a:tabLst>
                <a:tab pos="3620770" algn="l"/>
              </a:tabLst>
            </a:pPr>
            <a:r>
              <a:rPr sz="4000" spc="285" dirty="0">
                <a:solidFill>
                  <a:srgbClr val="8F7237"/>
                </a:solidFill>
                <a:latin typeface="Baskerville Old Face"/>
                <a:cs typeface="Baskerville Old Face"/>
              </a:rPr>
              <a:t>EVOLUTIO</a:t>
            </a:r>
            <a:r>
              <a:rPr sz="4000" spc="-5" dirty="0">
                <a:solidFill>
                  <a:srgbClr val="8F7237"/>
                </a:solidFill>
                <a:latin typeface="Baskerville Old Face"/>
                <a:cs typeface="Baskerville Old Face"/>
              </a:rPr>
              <a:t>N</a:t>
            </a:r>
            <a:r>
              <a:rPr sz="4000" dirty="0">
                <a:solidFill>
                  <a:srgbClr val="8F7237"/>
                </a:solidFill>
                <a:latin typeface="Baskerville Old Face"/>
                <a:cs typeface="Baskerville Old Face"/>
              </a:rPr>
              <a:t>	</a:t>
            </a:r>
            <a:r>
              <a:rPr sz="4000" spc="280" dirty="0">
                <a:solidFill>
                  <a:srgbClr val="8F7237"/>
                </a:solidFill>
                <a:latin typeface="Baskerville Old Face"/>
                <a:cs typeface="Baskerville Old Face"/>
              </a:rPr>
              <a:t>FOR  INDIVIDUALS  ONLINE  </a:t>
            </a:r>
            <a:r>
              <a:rPr sz="4000" spc="275" dirty="0">
                <a:solidFill>
                  <a:srgbClr val="8F7237"/>
                </a:solidFill>
                <a:latin typeface="Baskerville Old Face"/>
                <a:cs typeface="Baskerville Old Face"/>
              </a:rPr>
              <a:t>APPLICATION  GUIDE</a:t>
            </a:r>
            <a:endParaRPr sz="4000" dirty="0">
              <a:latin typeface="Baskerville Old Face"/>
              <a:cs typeface="Baskerville Old Face"/>
            </a:endParaRPr>
          </a:p>
          <a:p>
            <a:pPr marL="12700" marR="5080">
              <a:lnSpc>
                <a:spcPct val="100000"/>
              </a:lnSpc>
              <a:spcBef>
                <a:spcPts val="325"/>
              </a:spcBef>
            </a:pPr>
            <a:r>
              <a:rPr sz="1800" spc="100" dirty="0">
                <a:solidFill>
                  <a:srgbClr val="F2F2F2"/>
                </a:solidFill>
              </a:rPr>
              <a:t>AN </a:t>
            </a:r>
            <a:r>
              <a:rPr sz="1800" spc="125" dirty="0">
                <a:solidFill>
                  <a:srgbClr val="F2F2F2"/>
                </a:solidFill>
              </a:rPr>
              <a:t>AID FOR </a:t>
            </a:r>
            <a:r>
              <a:rPr sz="1800" spc="175" dirty="0">
                <a:solidFill>
                  <a:srgbClr val="F2F2F2"/>
                </a:solidFill>
              </a:rPr>
              <a:t>FINANCIAL ADVISERS </a:t>
            </a:r>
            <a:r>
              <a:rPr sz="1800" spc="165" dirty="0">
                <a:solidFill>
                  <a:srgbClr val="F2F2F2"/>
                </a:solidFill>
              </a:rPr>
              <a:t>COMPLETING </a:t>
            </a:r>
            <a:r>
              <a:rPr sz="1800" spc="100" dirty="0">
                <a:solidFill>
                  <a:srgbClr val="F2F2F2"/>
                </a:solidFill>
              </a:rPr>
              <a:t>AN </a:t>
            </a:r>
            <a:r>
              <a:rPr sz="1800" spc="150" dirty="0">
                <a:solidFill>
                  <a:srgbClr val="F2F2F2"/>
                </a:solidFill>
              </a:rPr>
              <a:t>ONLINE  </a:t>
            </a:r>
            <a:r>
              <a:rPr sz="1800" spc="160" dirty="0" smtClean="0">
                <a:solidFill>
                  <a:srgbClr val="F2F2F2"/>
                </a:solidFill>
              </a:rPr>
              <a:t>APPLIC</a:t>
            </a:r>
            <a:r>
              <a:rPr sz="1800" spc="155" dirty="0" smtClean="0">
                <a:solidFill>
                  <a:srgbClr val="F2F2F2"/>
                </a:solidFill>
              </a:rPr>
              <a:t>ATION</a:t>
            </a:r>
            <a:r>
              <a:rPr sz="1800" spc="-120" dirty="0" smtClean="0">
                <a:solidFill>
                  <a:srgbClr val="F2F2F2"/>
                </a:solidFill>
              </a:rPr>
              <a:t> </a:t>
            </a:r>
            <a:r>
              <a:rPr sz="1800" spc="150" dirty="0">
                <a:solidFill>
                  <a:srgbClr val="F2F2F2"/>
                </a:solidFill>
              </a:rPr>
              <a:t>FORM</a:t>
            </a:r>
            <a:r>
              <a:rPr sz="1800" spc="-300" dirty="0">
                <a:solidFill>
                  <a:srgbClr val="F2F2F2"/>
                </a:solidFill>
              </a:rPr>
              <a:t> </a:t>
            </a:r>
            <a:endParaRPr sz="1800" dirty="0"/>
          </a:p>
        </p:txBody>
      </p:sp>
      <p:sp>
        <p:nvSpPr>
          <p:cNvPr id="6" name="object 6"/>
          <p:cNvSpPr txBox="1"/>
          <p:nvPr/>
        </p:nvSpPr>
        <p:spPr>
          <a:xfrm>
            <a:off x="406234" y="5378562"/>
            <a:ext cx="540829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1" spc="150" dirty="0">
                <a:solidFill>
                  <a:srgbClr val="F2F2F2"/>
                </a:solidFill>
                <a:latin typeface="Century Gothic"/>
                <a:cs typeface="Century Gothic"/>
              </a:rPr>
              <a:t>This </a:t>
            </a:r>
            <a:r>
              <a:rPr sz="1000" b="1" spc="155" dirty="0">
                <a:solidFill>
                  <a:srgbClr val="F2F2F2"/>
                </a:solidFill>
                <a:latin typeface="Century Gothic"/>
                <a:cs typeface="Century Gothic"/>
              </a:rPr>
              <a:t>guide </a:t>
            </a:r>
            <a:r>
              <a:rPr sz="1000" b="1" spc="90" dirty="0">
                <a:solidFill>
                  <a:srgbClr val="F2F2F2"/>
                </a:solidFill>
                <a:latin typeface="Century Gothic"/>
                <a:cs typeface="Century Gothic"/>
              </a:rPr>
              <a:t>is </a:t>
            </a:r>
            <a:r>
              <a:rPr sz="1000" b="1" spc="150" dirty="0" smtClean="0">
                <a:solidFill>
                  <a:srgbClr val="F2F2F2"/>
                </a:solidFill>
                <a:latin typeface="Century Gothic"/>
                <a:cs typeface="Century Gothic"/>
              </a:rPr>
              <a:t>intend</a:t>
            </a:r>
            <a:r>
              <a:rPr sz="1000" b="1" spc="100" dirty="0" smtClean="0">
                <a:solidFill>
                  <a:srgbClr val="F2F2F2"/>
                </a:solidFill>
                <a:latin typeface="Century Gothic"/>
                <a:cs typeface="Century Gothic"/>
              </a:rPr>
              <a:t>ed </a:t>
            </a:r>
            <a:r>
              <a:rPr sz="1000" b="1" spc="125" dirty="0">
                <a:solidFill>
                  <a:srgbClr val="F2F2F2"/>
                </a:solidFill>
                <a:latin typeface="Century Gothic"/>
                <a:cs typeface="Century Gothic"/>
              </a:rPr>
              <a:t>for </a:t>
            </a:r>
            <a:r>
              <a:rPr sz="1000" b="1" spc="150" dirty="0" smtClean="0">
                <a:solidFill>
                  <a:srgbClr val="F2F2F2"/>
                </a:solidFill>
                <a:latin typeface="Century Gothic"/>
                <a:cs typeface="Century Gothic"/>
              </a:rPr>
              <a:t>financial</a:t>
            </a:r>
            <a:r>
              <a:rPr sz="1000" b="1" spc="125" dirty="0" smtClean="0">
                <a:solidFill>
                  <a:srgbClr val="F2F2F2"/>
                </a:solidFill>
                <a:latin typeface="Century Gothic"/>
                <a:cs typeface="Century Gothic"/>
              </a:rPr>
              <a:t> </a:t>
            </a:r>
            <a:r>
              <a:rPr sz="1000" b="1" spc="90" dirty="0" smtClean="0">
                <a:solidFill>
                  <a:srgbClr val="F2F2F2"/>
                </a:solidFill>
                <a:latin typeface="Century Gothic"/>
                <a:cs typeface="Century Gothic"/>
              </a:rPr>
              <a:t>ad</a:t>
            </a:r>
            <a:r>
              <a:rPr sz="1000" b="1" spc="150" dirty="0" smtClean="0">
                <a:solidFill>
                  <a:srgbClr val="F2F2F2"/>
                </a:solidFill>
                <a:latin typeface="Century Gothic"/>
                <a:cs typeface="Century Gothic"/>
              </a:rPr>
              <a:t>viser</a:t>
            </a:r>
            <a:r>
              <a:rPr lang="en-IE" sz="1000" b="1" spc="150" dirty="0">
                <a:solidFill>
                  <a:srgbClr val="F2F2F2"/>
                </a:solidFill>
                <a:latin typeface="Century Gothic"/>
                <a:cs typeface="Century Gothic"/>
              </a:rPr>
              <a:t> </a:t>
            </a:r>
            <a:r>
              <a:rPr sz="1000" b="1" spc="125" dirty="0" smtClean="0">
                <a:solidFill>
                  <a:srgbClr val="F2F2F2"/>
                </a:solidFill>
                <a:latin typeface="Century Gothic"/>
                <a:cs typeface="Century Gothic"/>
              </a:rPr>
              <a:t>us</a:t>
            </a:r>
            <a:r>
              <a:rPr lang="en-IE" sz="1000" b="1" spc="125" dirty="0" smtClean="0">
                <a:solidFill>
                  <a:srgbClr val="F2F2F2"/>
                </a:solidFill>
                <a:latin typeface="Century Gothic"/>
                <a:cs typeface="Century Gothic"/>
              </a:rPr>
              <a:t>e </a:t>
            </a:r>
            <a:r>
              <a:rPr sz="1000" b="1" spc="155" dirty="0" smtClean="0">
                <a:solidFill>
                  <a:srgbClr val="F2F2F2"/>
                </a:solidFill>
                <a:latin typeface="Century Gothic"/>
                <a:cs typeface="Century Gothic"/>
              </a:rPr>
              <a:t>only</a:t>
            </a:r>
            <a:r>
              <a:rPr sz="1000" b="1" spc="155" dirty="0">
                <a:solidFill>
                  <a:srgbClr val="F2F2F2"/>
                </a:solidFill>
                <a:latin typeface="Century Gothic"/>
                <a:cs typeface="Century Gothic"/>
              </a:rPr>
              <a:t>.</a:t>
            </a:r>
            <a:r>
              <a:rPr sz="1000" b="1" spc="-80" dirty="0">
                <a:solidFill>
                  <a:srgbClr val="F2F2F2"/>
                </a:solidFill>
                <a:latin typeface="Century Gothic"/>
                <a:cs typeface="Century Gothic"/>
              </a:rPr>
              <a:t> </a:t>
            </a:r>
            <a:endParaRPr sz="1000" b="1" dirty="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sz="1000" b="1" spc="90" dirty="0">
                <a:solidFill>
                  <a:srgbClr val="F2F2F2"/>
                </a:solidFill>
                <a:latin typeface="Century Gothic"/>
                <a:cs typeface="Century Gothic"/>
              </a:rPr>
              <a:t>It </a:t>
            </a:r>
            <a:r>
              <a:rPr sz="1000" b="1" spc="150" dirty="0">
                <a:solidFill>
                  <a:srgbClr val="F2F2F2"/>
                </a:solidFill>
                <a:latin typeface="Century Gothic"/>
                <a:cs typeface="Century Gothic"/>
              </a:rPr>
              <a:t>should </a:t>
            </a:r>
            <a:r>
              <a:rPr sz="1000" b="1" spc="125" dirty="0">
                <a:solidFill>
                  <a:srgbClr val="F2F2F2"/>
                </a:solidFill>
                <a:latin typeface="Century Gothic"/>
                <a:cs typeface="Century Gothic"/>
              </a:rPr>
              <a:t>not </a:t>
            </a:r>
            <a:r>
              <a:rPr sz="1000" b="1" spc="90" dirty="0">
                <a:solidFill>
                  <a:srgbClr val="F2F2F2"/>
                </a:solidFill>
                <a:latin typeface="Century Gothic"/>
                <a:cs typeface="Century Gothic"/>
              </a:rPr>
              <a:t>be </a:t>
            </a:r>
            <a:r>
              <a:rPr sz="1000" b="1" spc="165" dirty="0">
                <a:solidFill>
                  <a:srgbClr val="F2F2F2"/>
                </a:solidFill>
                <a:latin typeface="Century Gothic"/>
                <a:cs typeface="Century Gothic"/>
              </a:rPr>
              <a:t>distributed </a:t>
            </a:r>
            <a:r>
              <a:rPr sz="1000" b="1" spc="125" dirty="0">
                <a:solidFill>
                  <a:srgbClr val="F2F2F2"/>
                </a:solidFill>
                <a:latin typeface="Century Gothic"/>
                <a:cs typeface="Century Gothic"/>
              </a:rPr>
              <a:t>to, </a:t>
            </a:r>
            <a:r>
              <a:rPr sz="1000" b="1" spc="100" dirty="0">
                <a:solidFill>
                  <a:srgbClr val="F2F2F2"/>
                </a:solidFill>
                <a:latin typeface="Century Gothic"/>
                <a:cs typeface="Century Gothic"/>
              </a:rPr>
              <a:t>or </a:t>
            </a:r>
            <a:r>
              <a:rPr sz="1000" b="1" spc="160" dirty="0">
                <a:solidFill>
                  <a:srgbClr val="F2F2F2"/>
                </a:solidFill>
                <a:latin typeface="Century Gothic"/>
                <a:cs typeface="Century Gothic"/>
              </a:rPr>
              <a:t>relied </a:t>
            </a:r>
            <a:r>
              <a:rPr sz="1000" b="1" spc="150" dirty="0">
                <a:solidFill>
                  <a:srgbClr val="F2F2F2"/>
                </a:solidFill>
                <a:latin typeface="Century Gothic"/>
                <a:cs typeface="Century Gothic"/>
              </a:rPr>
              <a:t>upon, </a:t>
            </a:r>
            <a:r>
              <a:rPr sz="1000" b="1" spc="90" dirty="0">
                <a:solidFill>
                  <a:srgbClr val="F2F2F2"/>
                </a:solidFill>
                <a:latin typeface="Century Gothic"/>
                <a:cs typeface="Century Gothic"/>
              </a:rPr>
              <a:t>by </a:t>
            </a:r>
            <a:r>
              <a:rPr sz="1000" b="1" spc="160" dirty="0">
                <a:solidFill>
                  <a:srgbClr val="F2F2F2"/>
                </a:solidFill>
                <a:latin typeface="Century Gothic"/>
                <a:cs typeface="Century Gothic"/>
              </a:rPr>
              <a:t>retail</a:t>
            </a:r>
            <a:r>
              <a:rPr sz="1000" b="1" spc="55" dirty="0">
                <a:solidFill>
                  <a:srgbClr val="F2F2F2"/>
                </a:solidFill>
                <a:latin typeface="Century Gothic"/>
                <a:cs typeface="Century Gothic"/>
              </a:rPr>
              <a:t> </a:t>
            </a:r>
            <a:r>
              <a:rPr sz="1000" b="1" spc="160" dirty="0">
                <a:solidFill>
                  <a:srgbClr val="F2F2F2"/>
                </a:solidFill>
                <a:latin typeface="Century Gothic"/>
                <a:cs typeface="Century Gothic"/>
              </a:rPr>
              <a:t>clients.</a:t>
            </a:r>
            <a:r>
              <a:rPr sz="1000" b="1" spc="-80" dirty="0">
                <a:solidFill>
                  <a:srgbClr val="F2F2F2"/>
                </a:solidFill>
                <a:latin typeface="Century Gothic"/>
                <a:cs typeface="Century Gothic"/>
              </a:rPr>
              <a:t> </a:t>
            </a:r>
            <a:endParaRPr sz="1000" b="1" dirty="0">
              <a:latin typeface="Century Gothic"/>
              <a:cs typeface="Century Gothic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7378" y="6276147"/>
            <a:ext cx="0" cy="237490"/>
          </a:xfrm>
          <a:custGeom>
            <a:avLst/>
            <a:gdLst/>
            <a:ahLst/>
            <a:cxnLst/>
            <a:rect l="l" t="t" r="r" b="b"/>
            <a:pathLst>
              <a:path h="237490">
                <a:moveTo>
                  <a:pt x="0" y="0"/>
                </a:moveTo>
                <a:lnTo>
                  <a:pt x="0" y="23707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61301" y="6274386"/>
            <a:ext cx="2302040" cy="2305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22427" y="1386585"/>
            <a:ext cx="3448685" cy="34842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Each individual party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to the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application is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required to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sign,  and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for those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with access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to a  touchscreen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device and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a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stylus,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may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allow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their clients</a:t>
            </a:r>
            <a:r>
              <a:rPr sz="1800" spc="-90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to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sign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electronically.</a:t>
            </a:r>
            <a:endParaRPr sz="1800" dirty="0">
              <a:latin typeface="Century Gothic"/>
              <a:cs typeface="Century Gothic"/>
            </a:endParaRPr>
          </a:p>
          <a:p>
            <a:pPr marL="19685" marR="74930">
              <a:lnSpc>
                <a:spcPct val="100000"/>
              </a:lnSpc>
              <a:spcBef>
                <a:spcPts val="1310"/>
              </a:spcBef>
            </a:pP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Alternatively,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we will accept</a:t>
            </a:r>
            <a:r>
              <a:rPr sz="1800" spc="-80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a  PDF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version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of the form to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be  printed and signed. Once  signed with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a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wet signature, it  should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then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be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uploaded  online.</a:t>
            </a:r>
            <a:endParaRPr sz="1800" dirty="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088880" y="1339584"/>
            <a:ext cx="4828291" cy="44083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035091" y="6040932"/>
            <a:ext cx="1842207" cy="53226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22249" y="222827"/>
            <a:ext cx="4719955" cy="789940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pc="200" dirty="0"/>
              <a:t>OVERVIEW</a:t>
            </a:r>
          </a:p>
          <a:p>
            <a:pPr marL="51435">
              <a:lnSpc>
                <a:spcPct val="100000"/>
              </a:lnSpc>
              <a:spcBef>
                <a:spcPts val="235"/>
              </a:spcBef>
            </a:pPr>
            <a:r>
              <a:rPr sz="1400" dirty="0">
                <a:solidFill>
                  <a:srgbClr val="8F712C"/>
                </a:solidFill>
              </a:rPr>
              <a:t>PRINTING A PDF </a:t>
            </a:r>
            <a:r>
              <a:rPr sz="1400" spc="-5" dirty="0">
                <a:solidFill>
                  <a:srgbClr val="8F712C"/>
                </a:solidFill>
              </a:rPr>
              <a:t>VERSION </a:t>
            </a:r>
            <a:r>
              <a:rPr sz="1400" dirty="0">
                <a:solidFill>
                  <a:srgbClr val="8F712C"/>
                </a:solidFill>
              </a:rPr>
              <a:t>OF THE </a:t>
            </a:r>
            <a:r>
              <a:rPr sz="1400" spc="-5" dirty="0">
                <a:solidFill>
                  <a:srgbClr val="8F712C"/>
                </a:solidFill>
              </a:rPr>
              <a:t>ONLINE</a:t>
            </a:r>
            <a:r>
              <a:rPr sz="1400" spc="0" dirty="0">
                <a:solidFill>
                  <a:srgbClr val="8F712C"/>
                </a:solidFill>
              </a:rPr>
              <a:t> </a:t>
            </a:r>
            <a:r>
              <a:rPr sz="1400" dirty="0">
                <a:solidFill>
                  <a:srgbClr val="8F712C"/>
                </a:solidFill>
              </a:rPr>
              <a:t>APPLICATION</a:t>
            </a:r>
            <a:endParaRPr sz="1400"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66675">
              <a:lnSpc>
                <a:spcPct val="100000"/>
              </a:lnSpc>
              <a:spcBef>
                <a:spcPts val="465"/>
              </a:spcBef>
            </a:pPr>
            <a:fld id="{81D60167-4931-47E6-BA6A-407CBD079E47}" type="slidenum">
              <a:rPr spc="-5" dirty="0"/>
              <a:t>10</a:t>
            </a:fld>
            <a:endParaRPr spc="-5" dirty="0"/>
          </a:p>
        </p:txBody>
      </p:sp>
      <p:sp>
        <p:nvSpPr>
          <p:cNvPr id="10" name="object 2"/>
          <p:cNvSpPr/>
          <p:nvPr/>
        </p:nvSpPr>
        <p:spPr>
          <a:xfrm>
            <a:off x="422426" y="5105400"/>
            <a:ext cx="3311373" cy="86272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6"/>
          <p:cNvSpPr txBox="1"/>
          <p:nvPr/>
        </p:nvSpPr>
        <p:spPr>
          <a:xfrm>
            <a:off x="990601" y="5181600"/>
            <a:ext cx="2743199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100" spc="-5" dirty="0" smtClean="0">
                <a:latin typeface="Century Gothic"/>
                <a:cs typeface="Century Gothic"/>
              </a:rPr>
              <a:t>The data entry must be fully completed before printing. Any questions which have not been completed will not be included.</a:t>
            </a:r>
            <a:endParaRPr sz="1100" dirty="0">
              <a:latin typeface="Century Gothic"/>
              <a:cs typeface="Century Gothic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7378" y="6276147"/>
            <a:ext cx="0" cy="237490"/>
          </a:xfrm>
          <a:custGeom>
            <a:avLst/>
            <a:gdLst/>
            <a:ahLst/>
            <a:cxnLst/>
            <a:rect l="l" t="t" r="r" b="b"/>
            <a:pathLst>
              <a:path h="237490">
                <a:moveTo>
                  <a:pt x="0" y="0"/>
                </a:moveTo>
                <a:lnTo>
                  <a:pt x="0" y="23707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61301" y="6274386"/>
            <a:ext cx="2302040" cy="2305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908092" y="5913932"/>
            <a:ext cx="1842207" cy="5322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07885" y="135100"/>
            <a:ext cx="6786880" cy="887094"/>
          </a:xfrm>
          <a:prstGeom prst="rect">
            <a:avLst/>
          </a:prstGeom>
        </p:spPr>
        <p:txBody>
          <a:bodyPr vert="horz" wrap="square" lIns="0" tIns="142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20"/>
              </a:spcBef>
            </a:pPr>
            <a:r>
              <a:rPr spc="160" dirty="0"/>
              <a:t>KEYING </a:t>
            </a:r>
            <a:r>
              <a:rPr spc="100" dirty="0"/>
              <a:t>AN </a:t>
            </a:r>
            <a:r>
              <a:rPr spc="160" dirty="0"/>
              <a:t>ONLINE</a:t>
            </a:r>
            <a:r>
              <a:rPr spc="825" dirty="0"/>
              <a:t> </a:t>
            </a:r>
            <a:r>
              <a:rPr spc="200" dirty="0"/>
              <a:t>APPLICATION</a:t>
            </a:r>
          </a:p>
          <a:p>
            <a:pPr marL="41275">
              <a:lnSpc>
                <a:spcPct val="100000"/>
              </a:lnSpc>
              <a:spcBef>
                <a:spcPts val="480"/>
              </a:spcBef>
            </a:pPr>
            <a:r>
              <a:rPr sz="1400" spc="125" dirty="0">
                <a:solidFill>
                  <a:srgbClr val="8F7237"/>
                </a:solidFill>
              </a:rPr>
              <a:t>STARTING </a:t>
            </a:r>
            <a:r>
              <a:rPr sz="1400" dirty="0">
                <a:solidFill>
                  <a:srgbClr val="8F7237"/>
                </a:solidFill>
              </a:rPr>
              <a:t>A </a:t>
            </a:r>
            <a:r>
              <a:rPr sz="1400" spc="100" dirty="0">
                <a:solidFill>
                  <a:srgbClr val="8F7237"/>
                </a:solidFill>
              </a:rPr>
              <a:t>NEW </a:t>
            </a:r>
            <a:r>
              <a:rPr sz="1400" spc="125" dirty="0">
                <a:solidFill>
                  <a:srgbClr val="8F7237"/>
                </a:solidFill>
              </a:rPr>
              <a:t>ONLINE</a:t>
            </a:r>
            <a:r>
              <a:rPr sz="1400" spc="-15" dirty="0">
                <a:solidFill>
                  <a:srgbClr val="8F7237"/>
                </a:solidFill>
              </a:rPr>
              <a:t> </a:t>
            </a:r>
            <a:r>
              <a:rPr sz="1400" spc="130" dirty="0">
                <a:solidFill>
                  <a:srgbClr val="8F7237"/>
                </a:solidFill>
              </a:rPr>
              <a:t>APPLICATION</a:t>
            </a:r>
            <a:r>
              <a:rPr sz="1400" spc="-235" dirty="0">
                <a:solidFill>
                  <a:srgbClr val="8F7237"/>
                </a:solidFill>
              </a:rPr>
              <a:t> </a:t>
            </a:r>
            <a:endParaRPr sz="1400"/>
          </a:p>
        </p:txBody>
      </p:sp>
      <p:sp>
        <p:nvSpPr>
          <p:cNvPr id="6" name="object 6"/>
          <p:cNvSpPr txBox="1"/>
          <p:nvPr/>
        </p:nvSpPr>
        <p:spPr>
          <a:xfrm>
            <a:off x="2284945" y="1524000"/>
            <a:ext cx="5862320" cy="43678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A unique reference number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will be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required from</a:t>
            </a:r>
            <a:r>
              <a:rPr sz="1800" spc="-85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  outset. This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should include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applicant's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name for  ease to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you and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Utmost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staff.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information will be  displayed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on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your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dashboard.</a:t>
            </a:r>
            <a:endParaRPr sz="18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100" dirty="0">
              <a:latin typeface="Times New Roman"/>
              <a:cs typeface="Times New Roman"/>
            </a:endParaRPr>
          </a:p>
          <a:p>
            <a:pPr marL="12700" marR="35560">
              <a:lnSpc>
                <a:spcPct val="100000"/>
              </a:lnSpc>
            </a:pP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 online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applications are available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for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both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new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Evolution individual applicants and Evolution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trustee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applicants.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This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includes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existing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trusts, and  applications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for a new Trust or new Loan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Trust, where 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 Utmost model trusts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are used. Once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 unique  reference number has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been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entered,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you will be  asked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to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select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either 'create new trust' or 'create  new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client</a:t>
            </a:r>
            <a:r>
              <a:rPr sz="1800" dirty="0" smtClean="0">
                <a:solidFill>
                  <a:srgbClr val="686868"/>
                </a:solidFill>
                <a:latin typeface="Century Gothic"/>
                <a:cs typeface="Century Gothic"/>
              </a:rPr>
              <a:t>'.</a:t>
            </a:r>
            <a:r>
              <a:rPr lang="en-GB" spc="-5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lang="en-GB" spc="-5" dirty="0" smtClean="0">
                <a:solidFill>
                  <a:srgbClr val="686868"/>
                </a:solidFill>
                <a:latin typeface="Century Gothic"/>
                <a:cs typeface="Century Gothic"/>
              </a:rPr>
              <a:t>If </a:t>
            </a:r>
            <a:r>
              <a:rPr lang="en-GB" spc="-5" dirty="0">
                <a:solidFill>
                  <a:srgbClr val="686868"/>
                </a:solidFill>
                <a:latin typeface="Century Gothic"/>
                <a:cs typeface="Century Gothic"/>
              </a:rPr>
              <a:t>you are using our Trust Deed's the paper version must be completed and posted to our office separately.</a:t>
            </a:r>
            <a:endParaRPr spc="-5" dirty="0">
              <a:solidFill>
                <a:srgbClr val="686868"/>
              </a:solidFill>
              <a:latin typeface="Century Gothic"/>
              <a:cs typeface="Century Gothic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30973" y="3812406"/>
            <a:ext cx="889442" cy="98085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09052" y="1934017"/>
            <a:ext cx="1349980" cy="103896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66675">
              <a:lnSpc>
                <a:spcPct val="100000"/>
              </a:lnSpc>
              <a:spcBef>
                <a:spcPts val="465"/>
              </a:spcBef>
            </a:pPr>
            <a:fld id="{81D60167-4931-47E6-BA6A-407CBD079E47}" type="slidenum">
              <a:rPr spc="-5" dirty="0"/>
              <a:t>11</a:t>
            </a:fld>
            <a:endParaRPr spc="-5" dirty="0"/>
          </a:p>
        </p:txBody>
      </p:sp>
      <p:sp>
        <p:nvSpPr>
          <p:cNvPr id="10" name="Rectangle 9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7378" y="6276147"/>
            <a:ext cx="0" cy="237490"/>
          </a:xfrm>
          <a:custGeom>
            <a:avLst/>
            <a:gdLst/>
            <a:ahLst/>
            <a:cxnLst/>
            <a:rect l="l" t="t" r="r" b="b"/>
            <a:pathLst>
              <a:path h="237490">
                <a:moveTo>
                  <a:pt x="0" y="0"/>
                </a:moveTo>
                <a:lnTo>
                  <a:pt x="0" y="23707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61301" y="6274386"/>
            <a:ext cx="2302040" cy="2305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908092" y="5913932"/>
            <a:ext cx="1842207" cy="5322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36613" y="250342"/>
            <a:ext cx="6786880" cy="6997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60" dirty="0"/>
              <a:t>KEYING </a:t>
            </a:r>
            <a:r>
              <a:rPr spc="100" dirty="0"/>
              <a:t>AN </a:t>
            </a:r>
            <a:r>
              <a:rPr spc="160" dirty="0"/>
              <a:t>ONLINE</a:t>
            </a:r>
            <a:r>
              <a:rPr spc="825" dirty="0"/>
              <a:t> </a:t>
            </a:r>
            <a:r>
              <a:rPr spc="200" dirty="0"/>
              <a:t>APPLICATION</a:t>
            </a:r>
          </a:p>
          <a:p>
            <a:pPr marL="41275">
              <a:lnSpc>
                <a:spcPct val="100000"/>
              </a:lnSpc>
              <a:spcBef>
                <a:spcPts val="30"/>
              </a:spcBef>
            </a:pPr>
            <a:r>
              <a:rPr sz="1400" spc="125" dirty="0">
                <a:solidFill>
                  <a:srgbClr val="8F7237"/>
                </a:solidFill>
              </a:rPr>
              <a:t>POLICY </a:t>
            </a:r>
            <a:r>
              <a:rPr sz="1400" dirty="0">
                <a:solidFill>
                  <a:srgbClr val="8F7237"/>
                </a:solidFill>
              </a:rPr>
              <a:t>&amp;</a:t>
            </a:r>
            <a:r>
              <a:rPr sz="1400" spc="15" dirty="0">
                <a:solidFill>
                  <a:srgbClr val="8F7237"/>
                </a:solidFill>
              </a:rPr>
              <a:t> </a:t>
            </a:r>
            <a:r>
              <a:rPr sz="1400" spc="125" dirty="0">
                <a:solidFill>
                  <a:srgbClr val="8F7237"/>
                </a:solidFill>
              </a:rPr>
              <a:t>PREMIUM</a:t>
            </a:r>
            <a:r>
              <a:rPr sz="1400" spc="-235" dirty="0">
                <a:solidFill>
                  <a:srgbClr val="8F7237"/>
                </a:solidFill>
              </a:rPr>
              <a:t> </a:t>
            </a:r>
            <a:endParaRPr sz="1400"/>
          </a:p>
        </p:txBody>
      </p:sp>
      <p:sp>
        <p:nvSpPr>
          <p:cNvPr id="6" name="object 6"/>
          <p:cNvSpPr txBox="1"/>
          <p:nvPr/>
        </p:nvSpPr>
        <p:spPr>
          <a:xfrm>
            <a:off x="432523" y="1343888"/>
            <a:ext cx="808355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Whilst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you're able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to complete the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application in any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order,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we would 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recommend that the </a:t>
            </a:r>
            <a:r>
              <a:rPr sz="1800" dirty="0">
                <a:solidFill>
                  <a:srgbClr val="8F712C"/>
                </a:solidFill>
                <a:latin typeface="Century Gothic"/>
                <a:cs typeface="Century Gothic"/>
              </a:rPr>
              <a:t>Policy </a:t>
            </a:r>
            <a:r>
              <a:rPr sz="1800" spc="-5" dirty="0">
                <a:solidFill>
                  <a:srgbClr val="8F712C"/>
                </a:solidFill>
                <a:latin typeface="Century Gothic"/>
                <a:cs typeface="Century Gothic"/>
              </a:rPr>
              <a:t>and </a:t>
            </a:r>
            <a:r>
              <a:rPr sz="1800" dirty="0">
                <a:solidFill>
                  <a:srgbClr val="8F712C"/>
                </a:solidFill>
                <a:latin typeface="Century Gothic"/>
                <a:cs typeface="Century Gothic"/>
              </a:rPr>
              <a:t>Premium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tab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would be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a good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place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to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start.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As the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data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on this tab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sets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basic parameters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of the</a:t>
            </a:r>
            <a:r>
              <a:rPr sz="1800" spc="-65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investment.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5807" y="2661558"/>
            <a:ext cx="2758440" cy="1478915"/>
          </a:xfrm>
          <a:prstGeom prst="rect">
            <a:avLst/>
          </a:prstGeom>
          <a:solidFill>
            <a:srgbClr val="686868"/>
          </a:solidFill>
        </p:spPr>
        <p:txBody>
          <a:bodyPr vert="horz" wrap="square" lIns="0" tIns="70485" rIns="0" bIns="0" rtlCol="0">
            <a:spAutoFit/>
          </a:bodyPr>
          <a:lstStyle/>
          <a:p>
            <a:pPr marL="878205">
              <a:lnSpc>
                <a:spcPct val="100000"/>
              </a:lnSpc>
              <a:spcBef>
                <a:spcPts val="555"/>
              </a:spcBef>
            </a:pPr>
            <a:r>
              <a:rPr sz="1100" b="1" spc="-20" dirty="0">
                <a:solidFill>
                  <a:srgbClr val="FFFFFF"/>
                </a:solidFill>
                <a:latin typeface="Century Gothic"/>
                <a:cs typeface="Century Gothic"/>
              </a:rPr>
              <a:t>Basis </a:t>
            </a:r>
            <a:r>
              <a:rPr sz="11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of</a:t>
            </a:r>
            <a:r>
              <a:rPr sz="1100" b="1" spc="-7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100" b="1" spc="-20" dirty="0">
                <a:solidFill>
                  <a:srgbClr val="FFFFFF"/>
                </a:solidFill>
                <a:latin typeface="Century Gothic"/>
                <a:cs typeface="Century Gothic"/>
              </a:rPr>
              <a:t>contract</a:t>
            </a:r>
            <a:endParaRPr sz="1100">
              <a:latin typeface="Century Gothic"/>
              <a:cs typeface="Century Gothic"/>
            </a:endParaRPr>
          </a:p>
          <a:p>
            <a:pPr marL="154305" marR="167005">
              <a:lnSpc>
                <a:spcPct val="100000"/>
              </a:lnSpc>
              <a:spcBef>
                <a:spcPts val="925"/>
              </a:spcBef>
            </a:pPr>
            <a:r>
              <a:rPr sz="1100" spc="-15" dirty="0">
                <a:solidFill>
                  <a:srgbClr val="FFFFFF"/>
                </a:solidFill>
                <a:latin typeface="Century Gothic"/>
                <a:cs typeface="Century Gothic"/>
              </a:rPr>
              <a:t>The </a:t>
            </a:r>
            <a:r>
              <a:rPr sz="1100" spc="-20" dirty="0">
                <a:solidFill>
                  <a:srgbClr val="FFFFFF"/>
                </a:solidFill>
                <a:latin typeface="Century Gothic"/>
                <a:cs typeface="Century Gothic"/>
              </a:rPr>
              <a:t>contract </a:t>
            </a:r>
            <a:r>
              <a:rPr sz="1100" spc="-15" dirty="0">
                <a:solidFill>
                  <a:srgbClr val="FFFFFF"/>
                </a:solidFill>
                <a:latin typeface="Century Gothic"/>
                <a:cs typeface="Century Gothic"/>
              </a:rPr>
              <a:t>can </a:t>
            </a:r>
            <a:r>
              <a:rPr sz="1100" spc="-10" dirty="0">
                <a:solidFill>
                  <a:srgbClr val="FFFFFF"/>
                </a:solidFill>
                <a:latin typeface="Century Gothic"/>
                <a:cs typeface="Century Gothic"/>
              </a:rPr>
              <a:t>be </a:t>
            </a:r>
            <a:r>
              <a:rPr sz="1100" spc="-20" dirty="0">
                <a:solidFill>
                  <a:srgbClr val="FFFFFF"/>
                </a:solidFill>
                <a:latin typeface="Century Gothic"/>
                <a:cs typeface="Century Gothic"/>
              </a:rPr>
              <a:t>taken </a:t>
            </a:r>
            <a:r>
              <a:rPr sz="1100" spc="-15" dirty="0">
                <a:solidFill>
                  <a:srgbClr val="FFFFFF"/>
                </a:solidFill>
                <a:latin typeface="Century Gothic"/>
                <a:cs typeface="Century Gothic"/>
              </a:rPr>
              <a:t>out </a:t>
            </a:r>
            <a:r>
              <a:rPr sz="1100" spc="-10" dirty="0">
                <a:solidFill>
                  <a:srgbClr val="FFFFFF"/>
                </a:solidFill>
                <a:latin typeface="Century Gothic"/>
                <a:cs typeface="Century Gothic"/>
              </a:rPr>
              <a:t>on </a:t>
            </a:r>
            <a:r>
              <a:rPr sz="1100" dirty="0">
                <a:solidFill>
                  <a:srgbClr val="FFFFFF"/>
                </a:solidFill>
                <a:latin typeface="Century Gothic"/>
                <a:cs typeface="Century Gothic"/>
              </a:rPr>
              <a:t>a  </a:t>
            </a:r>
            <a:r>
              <a:rPr sz="1100" spc="-20" dirty="0">
                <a:solidFill>
                  <a:srgbClr val="FFFFFF"/>
                </a:solidFill>
                <a:latin typeface="Century Gothic"/>
                <a:cs typeface="Century Gothic"/>
              </a:rPr>
              <a:t>Capital Redemption </a:t>
            </a:r>
            <a:r>
              <a:rPr sz="1100" spc="-10" dirty="0">
                <a:solidFill>
                  <a:srgbClr val="FFFFFF"/>
                </a:solidFill>
                <a:latin typeface="Century Gothic"/>
                <a:cs typeface="Century Gothic"/>
              </a:rPr>
              <a:t>or </a:t>
            </a:r>
            <a:r>
              <a:rPr sz="1100" spc="-15" dirty="0">
                <a:solidFill>
                  <a:srgbClr val="FFFFFF"/>
                </a:solidFill>
                <a:latin typeface="Century Gothic"/>
                <a:cs typeface="Century Gothic"/>
              </a:rPr>
              <a:t>Life </a:t>
            </a:r>
            <a:r>
              <a:rPr sz="1100" spc="-20" dirty="0">
                <a:solidFill>
                  <a:srgbClr val="FFFFFF"/>
                </a:solidFill>
                <a:latin typeface="Century Gothic"/>
                <a:cs typeface="Century Gothic"/>
              </a:rPr>
              <a:t>Assured  basis. </a:t>
            </a:r>
            <a:r>
              <a:rPr sz="1100" spc="-10" dirty="0">
                <a:solidFill>
                  <a:srgbClr val="FFFFFF"/>
                </a:solidFill>
                <a:latin typeface="Century Gothic"/>
                <a:cs typeface="Century Gothic"/>
              </a:rPr>
              <a:t>If </a:t>
            </a:r>
            <a:r>
              <a:rPr sz="1100" spc="-15" dirty="0">
                <a:solidFill>
                  <a:srgbClr val="FFFFFF"/>
                </a:solidFill>
                <a:latin typeface="Century Gothic"/>
                <a:cs typeface="Century Gothic"/>
              </a:rPr>
              <a:t>Life </a:t>
            </a:r>
            <a:r>
              <a:rPr sz="1100" spc="-20" dirty="0">
                <a:solidFill>
                  <a:srgbClr val="FFFFFF"/>
                </a:solidFill>
                <a:latin typeface="Century Gothic"/>
                <a:cs typeface="Century Gothic"/>
              </a:rPr>
              <a:t>Assurance </a:t>
            </a:r>
            <a:r>
              <a:rPr sz="1100" spc="-10" dirty="0">
                <a:solidFill>
                  <a:srgbClr val="FFFFFF"/>
                </a:solidFill>
                <a:latin typeface="Century Gothic"/>
                <a:cs typeface="Century Gothic"/>
              </a:rPr>
              <a:t>is </a:t>
            </a:r>
            <a:r>
              <a:rPr sz="1100" spc="-20" dirty="0">
                <a:solidFill>
                  <a:srgbClr val="FFFFFF"/>
                </a:solidFill>
                <a:latin typeface="Century Gothic"/>
                <a:cs typeface="Century Gothic"/>
              </a:rPr>
              <a:t>selected,</a:t>
            </a:r>
            <a:r>
              <a:rPr sz="1100" spc="-204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100" spc="-20" dirty="0">
                <a:solidFill>
                  <a:srgbClr val="FFFFFF"/>
                </a:solidFill>
                <a:latin typeface="Century Gothic"/>
                <a:cs typeface="Century Gothic"/>
              </a:rPr>
              <a:t>this  </a:t>
            </a:r>
            <a:r>
              <a:rPr sz="1100" spc="-15" dirty="0">
                <a:solidFill>
                  <a:srgbClr val="FFFFFF"/>
                </a:solidFill>
                <a:latin typeface="Century Gothic"/>
                <a:cs typeface="Century Gothic"/>
              </a:rPr>
              <a:t>will </a:t>
            </a:r>
            <a:r>
              <a:rPr sz="1100" spc="-20" dirty="0">
                <a:solidFill>
                  <a:srgbClr val="FFFFFF"/>
                </a:solidFill>
                <a:latin typeface="Century Gothic"/>
                <a:cs typeface="Century Gothic"/>
              </a:rPr>
              <a:t>automatically </a:t>
            </a:r>
            <a:r>
              <a:rPr sz="1100" spc="-15" dirty="0">
                <a:solidFill>
                  <a:srgbClr val="FFFFFF"/>
                </a:solidFill>
                <a:latin typeface="Century Gothic"/>
                <a:cs typeface="Century Gothic"/>
              </a:rPr>
              <a:t>pull </a:t>
            </a:r>
            <a:r>
              <a:rPr sz="1100" spc="-20" dirty="0">
                <a:solidFill>
                  <a:srgbClr val="FFFFFF"/>
                </a:solidFill>
                <a:latin typeface="Century Gothic"/>
                <a:cs typeface="Century Gothic"/>
              </a:rPr>
              <a:t>through an  additional </a:t>
            </a:r>
            <a:r>
              <a:rPr sz="1100" spc="-15" dirty="0">
                <a:solidFill>
                  <a:srgbClr val="FFFFFF"/>
                </a:solidFill>
                <a:latin typeface="Century Gothic"/>
                <a:cs typeface="Century Gothic"/>
              </a:rPr>
              <a:t>tab for </a:t>
            </a:r>
            <a:r>
              <a:rPr sz="1100" spc="-20" dirty="0">
                <a:solidFill>
                  <a:srgbClr val="FFFFFF"/>
                </a:solidFill>
                <a:latin typeface="Century Gothic"/>
                <a:cs typeface="Century Gothic"/>
              </a:rPr>
              <a:t>'Additional Lives  Assured'.</a:t>
            </a:r>
            <a:endParaRPr sz="11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371284" y="2661543"/>
            <a:ext cx="2736850" cy="1471930"/>
          </a:xfrm>
          <a:prstGeom prst="rect">
            <a:avLst/>
          </a:prstGeom>
          <a:solidFill>
            <a:srgbClr val="3B2B46"/>
          </a:solidFill>
        </p:spPr>
        <p:txBody>
          <a:bodyPr vert="horz" wrap="square" lIns="0" tIns="77470" rIns="0" bIns="0" rtlCol="0">
            <a:spAutoFit/>
          </a:bodyPr>
          <a:lstStyle/>
          <a:p>
            <a:pPr marL="814069">
              <a:lnSpc>
                <a:spcPct val="100000"/>
              </a:lnSpc>
              <a:spcBef>
                <a:spcPts val="610"/>
              </a:spcBef>
            </a:pPr>
            <a:r>
              <a:rPr sz="11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Currency of</a:t>
            </a:r>
            <a:r>
              <a:rPr sz="1100" b="1" spc="-3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1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bond</a:t>
            </a:r>
            <a:endParaRPr sz="1100">
              <a:latin typeface="Century Gothic"/>
              <a:cs typeface="Century Gothic"/>
            </a:endParaRPr>
          </a:p>
          <a:p>
            <a:pPr marL="175895" marR="169545">
              <a:lnSpc>
                <a:spcPct val="100000"/>
              </a:lnSpc>
              <a:spcBef>
                <a:spcPts val="1095"/>
              </a:spcBef>
            </a:pPr>
            <a:r>
              <a:rPr sz="1100" spc="-10" dirty="0">
                <a:solidFill>
                  <a:srgbClr val="FFFFFF"/>
                </a:solidFill>
                <a:latin typeface="Century Gothic"/>
                <a:cs typeface="Century Gothic"/>
              </a:rPr>
              <a:t>Once the currency </a:t>
            </a:r>
            <a:r>
              <a:rPr sz="1100" spc="-5" dirty="0">
                <a:solidFill>
                  <a:srgbClr val="FFFFFF"/>
                </a:solidFill>
                <a:latin typeface="Century Gothic"/>
                <a:cs typeface="Century Gothic"/>
              </a:rPr>
              <a:t>of </a:t>
            </a:r>
            <a:r>
              <a:rPr sz="1100" spc="-10" dirty="0">
                <a:solidFill>
                  <a:srgbClr val="FFFFFF"/>
                </a:solidFill>
                <a:latin typeface="Century Gothic"/>
                <a:cs typeface="Century Gothic"/>
              </a:rPr>
              <a:t>the bond has  been selected, this will  automatically display the currency  </a:t>
            </a:r>
            <a:r>
              <a:rPr sz="1100" spc="-5" dirty="0">
                <a:solidFill>
                  <a:srgbClr val="FFFFFF"/>
                </a:solidFill>
                <a:latin typeface="Century Gothic"/>
                <a:cs typeface="Century Gothic"/>
              </a:rPr>
              <a:t>for other </a:t>
            </a:r>
            <a:r>
              <a:rPr sz="1100" spc="-10" dirty="0">
                <a:solidFill>
                  <a:srgbClr val="FFFFFF"/>
                </a:solidFill>
                <a:latin typeface="Century Gothic"/>
                <a:cs typeface="Century Gothic"/>
              </a:rPr>
              <a:t>data fields i.e. withdrawal  currency.</a:t>
            </a:r>
            <a:endParaRPr sz="11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256581" y="2674439"/>
            <a:ext cx="2591435" cy="1473200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85725" rIns="0" bIns="0" rtlCol="0">
            <a:spAutoFit/>
          </a:bodyPr>
          <a:lstStyle/>
          <a:p>
            <a:pPr marL="824865">
              <a:lnSpc>
                <a:spcPct val="100000"/>
              </a:lnSpc>
              <a:spcBef>
                <a:spcPts val="675"/>
              </a:spcBef>
            </a:pPr>
            <a:r>
              <a:rPr sz="11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Total</a:t>
            </a:r>
            <a:r>
              <a:rPr sz="1100" b="1" spc="-2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1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Premium</a:t>
            </a:r>
            <a:endParaRPr sz="1100">
              <a:latin typeface="Century Gothic"/>
              <a:cs typeface="Century Gothic"/>
            </a:endParaRPr>
          </a:p>
          <a:p>
            <a:pPr marL="170180" marR="158115">
              <a:lnSpc>
                <a:spcPct val="100000"/>
              </a:lnSpc>
              <a:spcBef>
                <a:spcPts val="925"/>
              </a:spcBef>
            </a:pPr>
            <a:r>
              <a:rPr sz="1100" spc="-5" dirty="0">
                <a:solidFill>
                  <a:srgbClr val="FFFFFF"/>
                </a:solidFill>
                <a:latin typeface="Century Gothic"/>
                <a:cs typeface="Century Gothic"/>
              </a:rPr>
              <a:t>This </a:t>
            </a:r>
            <a:r>
              <a:rPr sz="1100" spc="-10" dirty="0">
                <a:solidFill>
                  <a:srgbClr val="FFFFFF"/>
                </a:solidFill>
                <a:latin typeface="Century Gothic"/>
                <a:cs typeface="Century Gothic"/>
              </a:rPr>
              <a:t>information will </a:t>
            </a:r>
            <a:r>
              <a:rPr sz="1100" spc="-5" dirty="0">
                <a:solidFill>
                  <a:srgbClr val="FFFFFF"/>
                </a:solidFill>
                <a:latin typeface="Century Gothic"/>
                <a:cs typeface="Century Gothic"/>
              </a:rPr>
              <a:t>be </a:t>
            </a:r>
            <a:r>
              <a:rPr sz="1100" spc="-10" dirty="0">
                <a:solidFill>
                  <a:srgbClr val="FFFFFF"/>
                </a:solidFill>
                <a:latin typeface="Century Gothic"/>
                <a:cs typeface="Century Gothic"/>
              </a:rPr>
              <a:t>used to  validate the maximum amount </a:t>
            </a:r>
            <a:r>
              <a:rPr sz="1100" spc="-5" dirty="0">
                <a:solidFill>
                  <a:srgbClr val="FFFFFF"/>
                </a:solidFill>
                <a:latin typeface="Century Gothic"/>
                <a:cs typeface="Century Gothic"/>
              </a:rPr>
              <a:t>of  </a:t>
            </a:r>
            <a:r>
              <a:rPr sz="1100" spc="-10" dirty="0">
                <a:solidFill>
                  <a:srgbClr val="FFFFFF"/>
                </a:solidFill>
                <a:latin typeface="Century Gothic"/>
                <a:cs typeface="Century Gothic"/>
              </a:rPr>
              <a:t>segments available and also to  allow for initial financial adviser  charges </a:t>
            </a:r>
            <a:r>
              <a:rPr sz="1100" spc="-5" dirty="0">
                <a:solidFill>
                  <a:srgbClr val="FFFFFF"/>
                </a:solidFill>
                <a:latin typeface="Century Gothic"/>
                <a:cs typeface="Century Gothic"/>
              </a:rPr>
              <a:t>to be</a:t>
            </a:r>
            <a:r>
              <a:rPr sz="1100" spc="-5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Century Gothic"/>
                <a:cs typeface="Century Gothic"/>
              </a:rPr>
              <a:t>considered.</a:t>
            </a:r>
            <a:endParaRPr sz="11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415416" y="4310900"/>
            <a:ext cx="2757547" cy="13909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527590" y="4406341"/>
            <a:ext cx="2524760" cy="1060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6160" marR="233679" indent="-792480">
              <a:lnSpc>
                <a:spcPct val="108600"/>
              </a:lnSpc>
              <a:spcBef>
                <a:spcPts val="100"/>
              </a:spcBef>
            </a:pPr>
            <a:r>
              <a:rPr sz="11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Utmost's Product Management  Charge</a:t>
            </a:r>
            <a:endParaRPr sz="11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100" spc="-5" dirty="0">
                <a:solidFill>
                  <a:srgbClr val="FFFFFF"/>
                </a:solidFill>
                <a:latin typeface="Century Gothic"/>
                <a:cs typeface="Century Gothic"/>
              </a:rPr>
              <a:t>This is </a:t>
            </a:r>
            <a:r>
              <a:rPr sz="1100" spc="-10" dirty="0">
                <a:solidFill>
                  <a:srgbClr val="FFFFFF"/>
                </a:solidFill>
                <a:latin typeface="Century Gothic"/>
                <a:cs typeface="Century Gothic"/>
              </a:rPr>
              <a:t>not </a:t>
            </a:r>
            <a:r>
              <a:rPr sz="1100" spc="-5" dirty="0">
                <a:solidFill>
                  <a:srgbClr val="FFFFFF"/>
                </a:solidFill>
                <a:latin typeface="Century Gothic"/>
                <a:cs typeface="Century Gothic"/>
              </a:rPr>
              <a:t>to be </a:t>
            </a:r>
            <a:r>
              <a:rPr sz="1100" spc="-10" dirty="0">
                <a:solidFill>
                  <a:srgbClr val="FFFFFF"/>
                </a:solidFill>
                <a:latin typeface="Century Gothic"/>
                <a:cs typeface="Century Gothic"/>
              </a:rPr>
              <a:t>confused with adviser  charging. </a:t>
            </a:r>
            <a:r>
              <a:rPr sz="1100" spc="-5" dirty="0">
                <a:solidFill>
                  <a:srgbClr val="FFFFFF"/>
                </a:solidFill>
                <a:latin typeface="Century Gothic"/>
                <a:cs typeface="Century Gothic"/>
              </a:rPr>
              <a:t>This is Utmost's </a:t>
            </a:r>
            <a:r>
              <a:rPr sz="1100" spc="-10" dirty="0">
                <a:solidFill>
                  <a:srgbClr val="FFFFFF"/>
                </a:solidFill>
                <a:latin typeface="Century Gothic"/>
                <a:cs typeface="Century Gothic"/>
              </a:rPr>
              <a:t>bond  charge.</a:t>
            </a:r>
            <a:endParaRPr sz="11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66675">
              <a:lnSpc>
                <a:spcPct val="100000"/>
              </a:lnSpc>
              <a:spcBef>
                <a:spcPts val="465"/>
              </a:spcBef>
            </a:pPr>
            <a:fld id="{81D60167-4931-47E6-BA6A-407CBD079E47}" type="slidenum">
              <a:rPr spc="-5" dirty="0"/>
              <a:t>12</a:t>
            </a:fld>
            <a:endParaRPr spc="-5" dirty="0"/>
          </a:p>
        </p:txBody>
      </p:sp>
      <p:sp>
        <p:nvSpPr>
          <p:cNvPr id="13" name="Rectangle 12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5777" y="297541"/>
            <a:ext cx="6786880" cy="774700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15"/>
              </a:spcBef>
            </a:pPr>
            <a:r>
              <a:rPr spc="160" dirty="0"/>
              <a:t>KEYING </a:t>
            </a:r>
            <a:r>
              <a:rPr spc="100" dirty="0"/>
              <a:t>AN </a:t>
            </a:r>
            <a:r>
              <a:rPr spc="160" dirty="0"/>
              <a:t>ONLINE</a:t>
            </a:r>
            <a:r>
              <a:rPr spc="825" dirty="0"/>
              <a:t> </a:t>
            </a:r>
            <a:r>
              <a:rPr spc="200" dirty="0"/>
              <a:t>APPLICATION</a:t>
            </a:r>
          </a:p>
          <a:p>
            <a:pPr marL="19685">
              <a:lnSpc>
                <a:spcPct val="100000"/>
              </a:lnSpc>
              <a:spcBef>
                <a:spcPts val="200"/>
              </a:spcBef>
            </a:pPr>
            <a:r>
              <a:rPr sz="1400" spc="125" dirty="0">
                <a:solidFill>
                  <a:srgbClr val="8F7237"/>
                </a:solidFill>
              </a:rPr>
              <a:t>REGULAR</a:t>
            </a:r>
            <a:r>
              <a:rPr sz="1400" spc="305" dirty="0">
                <a:solidFill>
                  <a:srgbClr val="8F7237"/>
                </a:solidFill>
              </a:rPr>
              <a:t> </a:t>
            </a:r>
            <a:r>
              <a:rPr sz="1400" spc="130" dirty="0">
                <a:solidFill>
                  <a:srgbClr val="8F7237"/>
                </a:solidFill>
              </a:rPr>
              <a:t>WITHDRAWALS</a:t>
            </a:r>
            <a:r>
              <a:rPr sz="1400" spc="-235" dirty="0">
                <a:solidFill>
                  <a:srgbClr val="8F7237"/>
                </a:solidFill>
              </a:rPr>
              <a:t> </a:t>
            </a:r>
            <a:endParaRPr sz="1400"/>
          </a:p>
        </p:txBody>
      </p:sp>
      <p:sp>
        <p:nvSpPr>
          <p:cNvPr id="3" name="object 3"/>
          <p:cNvSpPr txBox="1"/>
          <p:nvPr/>
        </p:nvSpPr>
        <p:spPr>
          <a:xfrm>
            <a:off x="454672" y="1396263"/>
            <a:ext cx="750252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 regular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withdrawal section is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optional. The client(s)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is able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to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benefit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from taking a regular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income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from the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bond.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amount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of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annual withdrawals should be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taken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into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consideration,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as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this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will 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form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part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of the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client's annual 5% tax-deferred allowance.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672015" y="2802030"/>
            <a:ext cx="4277502" cy="30936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93574" y="6223618"/>
            <a:ext cx="0" cy="237490"/>
          </a:xfrm>
          <a:custGeom>
            <a:avLst/>
            <a:gdLst/>
            <a:ahLst/>
            <a:cxnLst/>
            <a:rect l="l" t="t" r="r" b="b"/>
            <a:pathLst>
              <a:path h="237489">
                <a:moveTo>
                  <a:pt x="0" y="0"/>
                </a:moveTo>
                <a:lnTo>
                  <a:pt x="0" y="23707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37497" y="6221858"/>
            <a:ext cx="2302040" cy="2305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035091" y="5943600"/>
            <a:ext cx="1842207" cy="53226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24172" y="2777209"/>
            <a:ext cx="2871974" cy="14021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66675">
              <a:lnSpc>
                <a:spcPct val="100000"/>
              </a:lnSpc>
              <a:spcBef>
                <a:spcPts val="465"/>
              </a:spcBef>
            </a:pPr>
            <a:fld id="{81D60167-4931-47E6-BA6A-407CBD079E47}" type="slidenum">
              <a:rPr spc="-5" dirty="0"/>
              <a:t>13</a:t>
            </a:fld>
            <a:endParaRPr spc="-5" dirty="0"/>
          </a:p>
        </p:txBody>
      </p:sp>
      <p:sp>
        <p:nvSpPr>
          <p:cNvPr id="12" name="Rectangle 11"/>
          <p:cNvSpPr/>
          <p:nvPr/>
        </p:nvSpPr>
        <p:spPr>
          <a:xfrm>
            <a:off x="914400" y="2895600"/>
            <a:ext cx="2362200" cy="1219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bg1">
                    <a:lumMod val="85000"/>
                  </a:schemeClr>
                </a:solidFill>
              </a:ln>
            </a:endParaRPr>
          </a:p>
        </p:txBody>
      </p:sp>
      <p:sp>
        <p:nvSpPr>
          <p:cNvPr id="11" name="object 6"/>
          <p:cNvSpPr txBox="1"/>
          <p:nvPr/>
        </p:nvSpPr>
        <p:spPr>
          <a:xfrm>
            <a:off x="914399" y="2895600"/>
            <a:ext cx="2397045" cy="1134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spc="-5" dirty="0" smtClean="0">
                <a:latin typeface="Century Gothic"/>
                <a:cs typeface="Century Gothic"/>
              </a:rPr>
              <a:t>Special care should be taken if an initial adviser charge inside the bond and/or ongoing adviser charges are to be facilitated through the bond. These will also form part of the client’s annual 5% tax-deferred allowance.</a:t>
            </a:r>
            <a:endParaRPr sz="1050" dirty="0">
              <a:latin typeface="Century Gothic"/>
              <a:cs typeface="Century Gothic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2231" y="296141"/>
            <a:ext cx="6786880" cy="796925"/>
          </a:xfrm>
          <a:prstGeom prst="rect">
            <a:avLst/>
          </a:prstGeom>
        </p:spPr>
        <p:txBody>
          <a:bodyPr vert="horz" wrap="square" lIns="0" tIns="806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spc="160" dirty="0"/>
              <a:t>KEYING </a:t>
            </a:r>
            <a:r>
              <a:rPr spc="100" dirty="0"/>
              <a:t>AN </a:t>
            </a:r>
            <a:r>
              <a:rPr spc="160" dirty="0"/>
              <a:t>ONLINE</a:t>
            </a:r>
            <a:r>
              <a:rPr spc="825" dirty="0"/>
              <a:t> </a:t>
            </a:r>
            <a:r>
              <a:rPr spc="200" dirty="0"/>
              <a:t>APPLICATION</a:t>
            </a:r>
          </a:p>
          <a:p>
            <a:pPr marL="48260">
              <a:lnSpc>
                <a:spcPct val="100000"/>
              </a:lnSpc>
              <a:spcBef>
                <a:spcPts val="254"/>
              </a:spcBef>
            </a:pPr>
            <a:r>
              <a:rPr sz="1400" spc="130" dirty="0">
                <a:solidFill>
                  <a:srgbClr val="8F7237"/>
                </a:solidFill>
              </a:rPr>
              <a:t>APPLICANTS </a:t>
            </a:r>
            <a:r>
              <a:rPr sz="1400" dirty="0">
                <a:solidFill>
                  <a:srgbClr val="8F7237"/>
                </a:solidFill>
              </a:rPr>
              <a:t>&amp; </a:t>
            </a:r>
            <a:r>
              <a:rPr sz="1400" spc="130" dirty="0">
                <a:solidFill>
                  <a:srgbClr val="8F7237"/>
                </a:solidFill>
              </a:rPr>
              <a:t>ADDITIONAL </a:t>
            </a:r>
            <a:r>
              <a:rPr sz="1400" spc="114" dirty="0">
                <a:solidFill>
                  <a:srgbClr val="8F7237"/>
                </a:solidFill>
              </a:rPr>
              <a:t>LIVES</a:t>
            </a:r>
            <a:r>
              <a:rPr sz="1400" spc="600" dirty="0">
                <a:solidFill>
                  <a:srgbClr val="8F7237"/>
                </a:solidFill>
              </a:rPr>
              <a:t> </a:t>
            </a:r>
            <a:r>
              <a:rPr sz="1400" spc="125" dirty="0">
                <a:solidFill>
                  <a:srgbClr val="8F7237"/>
                </a:solidFill>
              </a:rPr>
              <a:t>ASSURED</a:t>
            </a:r>
            <a:r>
              <a:rPr sz="1400" spc="-235" dirty="0">
                <a:solidFill>
                  <a:srgbClr val="8F7237"/>
                </a:solidFill>
              </a:rPr>
              <a:t> </a:t>
            </a:r>
            <a:endParaRPr sz="1400"/>
          </a:p>
        </p:txBody>
      </p:sp>
      <p:sp>
        <p:nvSpPr>
          <p:cNvPr id="3" name="object 3"/>
          <p:cNvSpPr/>
          <p:nvPr/>
        </p:nvSpPr>
        <p:spPr>
          <a:xfrm>
            <a:off x="7138210" y="5975561"/>
            <a:ext cx="1842207" cy="5322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64496" y="6291409"/>
            <a:ext cx="2302040" cy="2305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20574" y="6293170"/>
            <a:ext cx="0" cy="237490"/>
          </a:xfrm>
          <a:custGeom>
            <a:avLst/>
            <a:gdLst/>
            <a:ahLst/>
            <a:cxnLst/>
            <a:rect l="l" t="t" r="r" b="b"/>
            <a:pathLst>
              <a:path h="237490">
                <a:moveTo>
                  <a:pt x="0" y="0"/>
                </a:moveTo>
                <a:lnTo>
                  <a:pt x="0" y="23707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429753" y="1369782"/>
            <a:ext cx="0" cy="4879975"/>
          </a:xfrm>
          <a:custGeom>
            <a:avLst/>
            <a:gdLst/>
            <a:ahLst/>
            <a:cxnLst/>
            <a:rect l="l" t="t" r="r" b="b"/>
            <a:pathLst>
              <a:path h="4879975">
                <a:moveTo>
                  <a:pt x="0" y="0"/>
                </a:moveTo>
                <a:lnTo>
                  <a:pt x="0" y="4879559"/>
                </a:lnTo>
              </a:path>
            </a:pathLst>
          </a:custGeom>
          <a:ln w="11151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03075" y="1525556"/>
            <a:ext cx="704850" cy="706755"/>
          </a:xfrm>
          <a:custGeom>
            <a:avLst/>
            <a:gdLst/>
            <a:ahLst/>
            <a:cxnLst/>
            <a:rect l="l" t="t" r="r" b="b"/>
            <a:pathLst>
              <a:path w="704850" h="706755">
                <a:moveTo>
                  <a:pt x="428180" y="0"/>
                </a:moveTo>
                <a:lnTo>
                  <a:pt x="0" y="0"/>
                </a:lnTo>
                <a:lnTo>
                  <a:pt x="0" y="429145"/>
                </a:lnTo>
                <a:lnTo>
                  <a:pt x="43229" y="589455"/>
                </a:lnTo>
                <a:lnTo>
                  <a:pt x="138334" y="671776"/>
                </a:lnTo>
                <a:lnTo>
                  <a:pt x="233439" y="702104"/>
                </a:lnTo>
                <a:lnTo>
                  <a:pt x="276669" y="706437"/>
                </a:lnTo>
                <a:lnTo>
                  <a:pt x="704850" y="706437"/>
                </a:lnTo>
                <a:lnTo>
                  <a:pt x="704850" y="277291"/>
                </a:lnTo>
                <a:lnTo>
                  <a:pt x="661620" y="116982"/>
                </a:lnTo>
                <a:lnTo>
                  <a:pt x="566515" y="34661"/>
                </a:lnTo>
                <a:lnTo>
                  <a:pt x="471410" y="4332"/>
                </a:lnTo>
                <a:lnTo>
                  <a:pt x="428180" y="0"/>
                </a:lnTo>
                <a:close/>
              </a:path>
            </a:pathLst>
          </a:custGeom>
          <a:solidFill>
            <a:srgbClr val="8F723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612638" y="1638269"/>
            <a:ext cx="85725" cy="79375"/>
          </a:xfrm>
          <a:custGeom>
            <a:avLst/>
            <a:gdLst/>
            <a:ahLst/>
            <a:cxnLst/>
            <a:rect l="l" t="t" r="r" b="b"/>
            <a:pathLst>
              <a:path w="85725" h="79375">
                <a:moveTo>
                  <a:pt x="0" y="39687"/>
                </a:moveTo>
                <a:lnTo>
                  <a:pt x="3368" y="24238"/>
                </a:lnTo>
                <a:lnTo>
                  <a:pt x="12553" y="11623"/>
                </a:lnTo>
                <a:lnTo>
                  <a:pt x="26178" y="3118"/>
                </a:lnTo>
                <a:lnTo>
                  <a:pt x="42862" y="0"/>
                </a:lnTo>
                <a:lnTo>
                  <a:pt x="59546" y="3118"/>
                </a:lnTo>
                <a:lnTo>
                  <a:pt x="73171" y="11623"/>
                </a:lnTo>
                <a:lnTo>
                  <a:pt x="82356" y="24238"/>
                </a:lnTo>
                <a:lnTo>
                  <a:pt x="85725" y="39687"/>
                </a:lnTo>
                <a:lnTo>
                  <a:pt x="82356" y="55136"/>
                </a:lnTo>
                <a:lnTo>
                  <a:pt x="73171" y="67751"/>
                </a:lnTo>
                <a:lnTo>
                  <a:pt x="59546" y="76256"/>
                </a:lnTo>
                <a:lnTo>
                  <a:pt x="42862" y="79375"/>
                </a:lnTo>
                <a:lnTo>
                  <a:pt x="26178" y="76256"/>
                </a:lnTo>
                <a:lnTo>
                  <a:pt x="12553" y="67751"/>
                </a:lnTo>
                <a:lnTo>
                  <a:pt x="3368" y="55136"/>
                </a:lnTo>
                <a:lnTo>
                  <a:pt x="0" y="39687"/>
                </a:lnTo>
                <a:close/>
              </a:path>
            </a:pathLst>
          </a:custGeom>
          <a:ln w="317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572951" y="1770032"/>
            <a:ext cx="165100" cy="165100"/>
          </a:xfrm>
          <a:custGeom>
            <a:avLst/>
            <a:gdLst/>
            <a:ahLst/>
            <a:cxnLst/>
            <a:rect l="l" t="t" r="r" b="b"/>
            <a:pathLst>
              <a:path w="165100" h="165100">
                <a:moveTo>
                  <a:pt x="165100" y="165100"/>
                </a:moveTo>
                <a:lnTo>
                  <a:pt x="165100" y="85852"/>
                </a:lnTo>
                <a:lnTo>
                  <a:pt x="158289" y="52935"/>
                </a:lnTo>
                <a:lnTo>
                  <a:pt x="140335" y="25590"/>
                </a:lnTo>
                <a:lnTo>
                  <a:pt x="114950" y="6913"/>
                </a:lnTo>
                <a:lnTo>
                  <a:pt x="85852" y="0"/>
                </a:lnTo>
                <a:lnTo>
                  <a:pt x="52935" y="6913"/>
                </a:lnTo>
                <a:lnTo>
                  <a:pt x="25590" y="25590"/>
                </a:lnTo>
                <a:lnTo>
                  <a:pt x="6913" y="52935"/>
                </a:lnTo>
                <a:lnTo>
                  <a:pt x="0" y="85852"/>
                </a:lnTo>
                <a:lnTo>
                  <a:pt x="0" y="165100"/>
                </a:lnTo>
                <a:lnTo>
                  <a:pt x="165100" y="165100"/>
                </a:lnTo>
                <a:close/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612638" y="1638269"/>
            <a:ext cx="85725" cy="79375"/>
          </a:xfrm>
          <a:custGeom>
            <a:avLst/>
            <a:gdLst/>
            <a:ahLst/>
            <a:cxnLst/>
            <a:rect l="l" t="t" r="r" b="b"/>
            <a:pathLst>
              <a:path w="85725" h="79375">
                <a:moveTo>
                  <a:pt x="0" y="39687"/>
                </a:moveTo>
                <a:lnTo>
                  <a:pt x="3368" y="24238"/>
                </a:lnTo>
                <a:lnTo>
                  <a:pt x="12553" y="11623"/>
                </a:lnTo>
                <a:lnTo>
                  <a:pt x="26178" y="3118"/>
                </a:lnTo>
                <a:lnTo>
                  <a:pt x="42862" y="0"/>
                </a:lnTo>
                <a:lnTo>
                  <a:pt x="59546" y="3118"/>
                </a:lnTo>
                <a:lnTo>
                  <a:pt x="73171" y="11623"/>
                </a:lnTo>
                <a:lnTo>
                  <a:pt x="82356" y="24238"/>
                </a:lnTo>
                <a:lnTo>
                  <a:pt x="85725" y="39687"/>
                </a:lnTo>
                <a:lnTo>
                  <a:pt x="82356" y="55136"/>
                </a:lnTo>
                <a:lnTo>
                  <a:pt x="73171" y="67751"/>
                </a:lnTo>
                <a:lnTo>
                  <a:pt x="59546" y="76256"/>
                </a:lnTo>
                <a:lnTo>
                  <a:pt x="42862" y="79375"/>
                </a:lnTo>
                <a:lnTo>
                  <a:pt x="26178" y="76256"/>
                </a:lnTo>
                <a:lnTo>
                  <a:pt x="12553" y="67751"/>
                </a:lnTo>
                <a:lnTo>
                  <a:pt x="3368" y="55136"/>
                </a:lnTo>
                <a:lnTo>
                  <a:pt x="0" y="39687"/>
                </a:lnTo>
                <a:close/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612638" y="1935132"/>
            <a:ext cx="85725" cy="192405"/>
          </a:xfrm>
          <a:custGeom>
            <a:avLst/>
            <a:gdLst/>
            <a:ahLst/>
            <a:cxnLst/>
            <a:rect l="l" t="t" r="r" b="b"/>
            <a:pathLst>
              <a:path w="85725" h="192405">
                <a:moveTo>
                  <a:pt x="85725" y="0"/>
                </a:moveTo>
                <a:lnTo>
                  <a:pt x="66675" y="192087"/>
                </a:lnTo>
                <a:lnTo>
                  <a:pt x="20637" y="192087"/>
                </a:lnTo>
                <a:lnTo>
                  <a:pt x="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252329" y="1525556"/>
            <a:ext cx="698500" cy="706755"/>
          </a:xfrm>
          <a:custGeom>
            <a:avLst/>
            <a:gdLst/>
            <a:ahLst/>
            <a:cxnLst/>
            <a:rect l="l" t="t" r="r" b="b"/>
            <a:pathLst>
              <a:path w="698500" h="706755">
                <a:moveTo>
                  <a:pt x="421741" y="0"/>
                </a:moveTo>
                <a:lnTo>
                  <a:pt x="0" y="0"/>
                </a:lnTo>
                <a:lnTo>
                  <a:pt x="0" y="429145"/>
                </a:lnTo>
                <a:lnTo>
                  <a:pt x="43245" y="589455"/>
                </a:lnTo>
                <a:lnTo>
                  <a:pt x="138385" y="671776"/>
                </a:lnTo>
                <a:lnTo>
                  <a:pt x="233525" y="702104"/>
                </a:lnTo>
                <a:lnTo>
                  <a:pt x="276771" y="706437"/>
                </a:lnTo>
                <a:lnTo>
                  <a:pt x="698500" y="706437"/>
                </a:lnTo>
                <a:lnTo>
                  <a:pt x="698500" y="277291"/>
                </a:lnTo>
                <a:lnTo>
                  <a:pt x="655256" y="116982"/>
                </a:lnTo>
                <a:lnTo>
                  <a:pt x="560120" y="34661"/>
                </a:lnTo>
                <a:lnTo>
                  <a:pt x="464985" y="4332"/>
                </a:lnTo>
                <a:lnTo>
                  <a:pt x="421741" y="0"/>
                </a:lnTo>
                <a:close/>
              </a:path>
            </a:pathLst>
          </a:custGeom>
          <a:solidFill>
            <a:srgbClr val="8F723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546023" y="1622394"/>
            <a:ext cx="111125" cy="1111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463473" y="1770031"/>
            <a:ext cx="276225" cy="211454"/>
          </a:xfrm>
          <a:custGeom>
            <a:avLst/>
            <a:gdLst/>
            <a:ahLst/>
            <a:cxnLst/>
            <a:rect l="l" t="t" r="r" b="b"/>
            <a:pathLst>
              <a:path w="276225" h="211455">
                <a:moveTo>
                  <a:pt x="276225" y="211137"/>
                </a:moveTo>
                <a:lnTo>
                  <a:pt x="210451" y="72580"/>
                </a:lnTo>
                <a:lnTo>
                  <a:pt x="181683" y="21445"/>
                </a:lnTo>
                <a:lnTo>
                  <a:pt x="138112" y="0"/>
                </a:lnTo>
                <a:lnTo>
                  <a:pt x="112936" y="6700"/>
                </a:lnTo>
                <a:lnTo>
                  <a:pt x="94541" y="23917"/>
                </a:lnTo>
                <a:lnTo>
                  <a:pt x="79848" y="47320"/>
                </a:lnTo>
                <a:lnTo>
                  <a:pt x="65773" y="72580"/>
                </a:lnTo>
                <a:lnTo>
                  <a:pt x="0" y="211137"/>
                </a:lnTo>
                <a:lnTo>
                  <a:pt x="276225" y="211137"/>
                </a:lnTo>
                <a:close/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549198" y="1625569"/>
            <a:ext cx="104775" cy="1047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555548" y="1974818"/>
            <a:ext cx="92075" cy="152400"/>
          </a:xfrm>
          <a:custGeom>
            <a:avLst/>
            <a:gdLst/>
            <a:ahLst/>
            <a:cxnLst/>
            <a:rect l="l" t="t" r="r" b="b"/>
            <a:pathLst>
              <a:path w="92075" h="152400">
                <a:moveTo>
                  <a:pt x="92075" y="0"/>
                </a:moveTo>
                <a:lnTo>
                  <a:pt x="73025" y="152400"/>
                </a:lnTo>
                <a:lnTo>
                  <a:pt x="33337" y="152400"/>
                </a:lnTo>
                <a:lnTo>
                  <a:pt x="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362218" y="1546016"/>
            <a:ext cx="130175" cy="12382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262204" y="1723815"/>
            <a:ext cx="330200" cy="250825"/>
          </a:xfrm>
          <a:custGeom>
            <a:avLst/>
            <a:gdLst/>
            <a:ahLst/>
            <a:cxnLst/>
            <a:rect l="l" t="t" r="r" b="b"/>
            <a:pathLst>
              <a:path w="330200" h="250825">
                <a:moveTo>
                  <a:pt x="330200" y="250825"/>
                </a:moveTo>
                <a:lnTo>
                  <a:pt x="250951" y="85813"/>
                </a:lnTo>
                <a:lnTo>
                  <a:pt x="235680" y="52908"/>
                </a:lnTo>
                <a:lnTo>
                  <a:pt x="217932" y="25576"/>
                </a:lnTo>
                <a:lnTo>
                  <a:pt x="195230" y="6909"/>
                </a:lnTo>
                <a:lnTo>
                  <a:pt x="165100" y="0"/>
                </a:lnTo>
                <a:lnTo>
                  <a:pt x="134969" y="6909"/>
                </a:lnTo>
                <a:lnTo>
                  <a:pt x="112268" y="25576"/>
                </a:lnTo>
                <a:lnTo>
                  <a:pt x="94519" y="52908"/>
                </a:lnTo>
                <a:lnTo>
                  <a:pt x="79247" y="85813"/>
                </a:lnTo>
                <a:lnTo>
                  <a:pt x="0" y="250825"/>
                </a:lnTo>
                <a:lnTo>
                  <a:pt x="330200" y="250825"/>
                </a:lnTo>
                <a:close/>
              </a:path>
            </a:pathLst>
          </a:custGeom>
          <a:ln w="25400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362218" y="1546016"/>
            <a:ext cx="130175" cy="12382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368568" y="1974641"/>
            <a:ext cx="117475" cy="184150"/>
          </a:xfrm>
          <a:custGeom>
            <a:avLst/>
            <a:gdLst/>
            <a:ahLst/>
            <a:cxnLst/>
            <a:rect l="l" t="t" r="r" b="b"/>
            <a:pathLst>
              <a:path w="117475" h="184150">
                <a:moveTo>
                  <a:pt x="117475" y="0"/>
                </a:moveTo>
                <a:lnTo>
                  <a:pt x="92075" y="184150"/>
                </a:lnTo>
                <a:lnTo>
                  <a:pt x="39687" y="184150"/>
                </a:lnTo>
                <a:lnTo>
                  <a:pt x="0" y="0"/>
                </a:lnTo>
              </a:path>
            </a:pathLst>
          </a:custGeom>
          <a:ln w="25400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159125" y="1573078"/>
            <a:ext cx="98425" cy="98425"/>
          </a:xfrm>
          <a:custGeom>
            <a:avLst/>
            <a:gdLst/>
            <a:ahLst/>
            <a:cxnLst/>
            <a:rect l="l" t="t" r="r" b="b"/>
            <a:pathLst>
              <a:path w="98425" h="98425">
                <a:moveTo>
                  <a:pt x="0" y="49212"/>
                </a:moveTo>
                <a:lnTo>
                  <a:pt x="3867" y="30057"/>
                </a:lnTo>
                <a:lnTo>
                  <a:pt x="14414" y="14414"/>
                </a:lnTo>
                <a:lnTo>
                  <a:pt x="30057" y="3867"/>
                </a:lnTo>
                <a:lnTo>
                  <a:pt x="49212" y="0"/>
                </a:lnTo>
                <a:lnTo>
                  <a:pt x="68367" y="3867"/>
                </a:lnTo>
                <a:lnTo>
                  <a:pt x="84010" y="14414"/>
                </a:lnTo>
                <a:lnTo>
                  <a:pt x="94557" y="30057"/>
                </a:lnTo>
                <a:lnTo>
                  <a:pt x="98425" y="49212"/>
                </a:lnTo>
                <a:lnTo>
                  <a:pt x="94557" y="68367"/>
                </a:lnTo>
                <a:lnTo>
                  <a:pt x="84010" y="84010"/>
                </a:lnTo>
                <a:lnTo>
                  <a:pt x="68367" y="94557"/>
                </a:lnTo>
                <a:lnTo>
                  <a:pt x="49212" y="98425"/>
                </a:lnTo>
                <a:lnTo>
                  <a:pt x="30057" y="94557"/>
                </a:lnTo>
                <a:lnTo>
                  <a:pt x="14414" y="84010"/>
                </a:lnTo>
                <a:lnTo>
                  <a:pt x="3867" y="68367"/>
                </a:lnTo>
                <a:lnTo>
                  <a:pt x="0" y="49212"/>
                </a:lnTo>
                <a:close/>
              </a:path>
            </a:pathLst>
          </a:custGeom>
          <a:ln w="25400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094038" y="1725477"/>
            <a:ext cx="230187" cy="23018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159125" y="1573078"/>
            <a:ext cx="98425" cy="98425"/>
          </a:xfrm>
          <a:custGeom>
            <a:avLst/>
            <a:gdLst/>
            <a:ahLst/>
            <a:cxnLst/>
            <a:rect l="l" t="t" r="r" b="b"/>
            <a:pathLst>
              <a:path w="98425" h="98425">
                <a:moveTo>
                  <a:pt x="0" y="49212"/>
                </a:moveTo>
                <a:lnTo>
                  <a:pt x="3867" y="30057"/>
                </a:lnTo>
                <a:lnTo>
                  <a:pt x="14414" y="14414"/>
                </a:lnTo>
                <a:lnTo>
                  <a:pt x="30057" y="3867"/>
                </a:lnTo>
                <a:lnTo>
                  <a:pt x="49212" y="0"/>
                </a:lnTo>
                <a:lnTo>
                  <a:pt x="68367" y="3867"/>
                </a:lnTo>
                <a:lnTo>
                  <a:pt x="84010" y="14414"/>
                </a:lnTo>
                <a:lnTo>
                  <a:pt x="94557" y="30057"/>
                </a:lnTo>
                <a:lnTo>
                  <a:pt x="98425" y="49212"/>
                </a:lnTo>
                <a:lnTo>
                  <a:pt x="94557" y="68367"/>
                </a:lnTo>
                <a:lnTo>
                  <a:pt x="84010" y="84010"/>
                </a:lnTo>
                <a:lnTo>
                  <a:pt x="68367" y="94557"/>
                </a:lnTo>
                <a:lnTo>
                  <a:pt x="49212" y="98425"/>
                </a:lnTo>
                <a:lnTo>
                  <a:pt x="30057" y="94557"/>
                </a:lnTo>
                <a:lnTo>
                  <a:pt x="14414" y="84010"/>
                </a:lnTo>
                <a:lnTo>
                  <a:pt x="3867" y="68367"/>
                </a:lnTo>
                <a:lnTo>
                  <a:pt x="0" y="49212"/>
                </a:lnTo>
                <a:close/>
              </a:path>
            </a:pathLst>
          </a:custGeom>
          <a:ln w="25400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152775" y="1935027"/>
            <a:ext cx="113030" cy="238125"/>
          </a:xfrm>
          <a:custGeom>
            <a:avLst/>
            <a:gdLst/>
            <a:ahLst/>
            <a:cxnLst/>
            <a:rect l="l" t="t" r="r" b="b"/>
            <a:pathLst>
              <a:path w="113029" h="238125">
                <a:moveTo>
                  <a:pt x="112712" y="7937"/>
                </a:moveTo>
                <a:lnTo>
                  <a:pt x="85725" y="238125"/>
                </a:lnTo>
                <a:lnTo>
                  <a:pt x="26987" y="238125"/>
                </a:lnTo>
                <a:lnTo>
                  <a:pt x="0" y="0"/>
                </a:lnTo>
              </a:path>
            </a:pathLst>
          </a:custGeom>
          <a:ln w="25400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848077" y="1585180"/>
            <a:ext cx="98425" cy="98425"/>
          </a:xfrm>
          <a:custGeom>
            <a:avLst/>
            <a:gdLst/>
            <a:ahLst/>
            <a:cxnLst/>
            <a:rect l="l" t="t" r="r" b="b"/>
            <a:pathLst>
              <a:path w="98425" h="98425">
                <a:moveTo>
                  <a:pt x="0" y="49212"/>
                </a:moveTo>
                <a:lnTo>
                  <a:pt x="3867" y="30057"/>
                </a:lnTo>
                <a:lnTo>
                  <a:pt x="14414" y="14414"/>
                </a:lnTo>
                <a:lnTo>
                  <a:pt x="30057" y="3867"/>
                </a:lnTo>
                <a:lnTo>
                  <a:pt x="49212" y="0"/>
                </a:lnTo>
                <a:lnTo>
                  <a:pt x="68367" y="3867"/>
                </a:lnTo>
                <a:lnTo>
                  <a:pt x="84010" y="14414"/>
                </a:lnTo>
                <a:lnTo>
                  <a:pt x="94557" y="30057"/>
                </a:lnTo>
                <a:lnTo>
                  <a:pt x="98425" y="49212"/>
                </a:lnTo>
                <a:lnTo>
                  <a:pt x="94557" y="68367"/>
                </a:lnTo>
                <a:lnTo>
                  <a:pt x="84010" y="84010"/>
                </a:lnTo>
                <a:lnTo>
                  <a:pt x="68367" y="94557"/>
                </a:lnTo>
                <a:lnTo>
                  <a:pt x="49212" y="98425"/>
                </a:lnTo>
                <a:lnTo>
                  <a:pt x="30057" y="94557"/>
                </a:lnTo>
                <a:lnTo>
                  <a:pt x="14414" y="84010"/>
                </a:lnTo>
                <a:lnTo>
                  <a:pt x="3867" y="68367"/>
                </a:lnTo>
                <a:lnTo>
                  <a:pt x="0" y="49212"/>
                </a:lnTo>
                <a:close/>
              </a:path>
            </a:pathLst>
          </a:custGeom>
          <a:ln w="25400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790170" y="1723216"/>
            <a:ext cx="230187" cy="23018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848077" y="1585180"/>
            <a:ext cx="98425" cy="98425"/>
          </a:xfrm>
          <a:custGeom>
            <a:avLst/>
            <a:gdLst/>
            <a:ahLst/>
            <a:cxnLst/>
            <a:rect l="l" t="t" r="r" b="b"/>
            <a:pathLst>
              <a:path w="98425" h="98425">
                <a:moveTo>
                  <a:pt x="0" y="49212"/>
                </a:moveTo>
                <a:lnTo>
                  <a:pt x="3867" y="30057"/>
                </a:lnTo>
                <a:lnTo>
                  <a:pt x="14414" y="14414"/>
                </a:lnTo>
                <a:lnTo>
                  <a:pt x="30057" y="3867"/>
                </a:lnTo>
                <a:lnTo>
                  <a:pt x="49212" y="0"/>
                </a:lnTo>
                <a:lnTo>
                  <a:pt x="68367" y="3867"/>
                </a:lnTo>
                <a:lnTo>
                  <a:pt x="84010" y="14414"/>
                </a:lnTo>
                <a:lnTo>
                  <a:pt x="94557" y="30057"/>
                </a:lnTo>
                <a:lnTo>
                  <a:pt x="98425" y="49212"/>
                </a:lnTo>
                <a:lnTo>
                  <a:pt x="94557" y="68367"/>
                </a:lnTo>
                <a:lnTo>
                  <a:pt x="84010" y="84010"/>
                </a:lnTo>
                <a:lnTo>
                  <a:pt x="68367" y="94557"/>
                </a:lnTo>
                <a:lnTo>
                  <a:pt x="49212" y="98425"/>
                </a:lnTo>
                <a:lnTo>
                  <a:pt x="30057" y="94557"/>
                </a:lnTo>
                <a:lnTo>
                  <a:pt x="14414" y="84010"/>
                </a:lnTo>
                <a:lnTo>
                  <a:pt x="3867" y="68367"/>
                </a:lnTo>
                <a:lnTo>
                  <a:pt x="0" y="49212"/>
                </a:lnTo>
                <a:close/>
              </a:path>
            </a:pathLst>
          </a:custGeom>
          <a:ln w="25400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841727" y="1947129"/>
            <a:ext cx="113030" cy="238125"/>
          </a:xfrm>
          <a:custGeom>
            <a:avLst/>
            <a:gdLst/>
            <a:ahLst/>
            <a:cxnLst/>
            <a:rect l="l" t="t" r="r" b="b"/>
            <a:pathLst>
              <a:path w="113029" h="238125">
                <a:moveTo>
                  <a:pt x="112712" y="7937"/>
                </a:moveTo>
                <a:lnTo>
                  <a:pt x="85725" y="238125"/>
                </a:lnTo>
                <a:lnTo>
                  <a:pt x="26987" y="238125"/>
                </a:lnTo>
                <a:lnTo>
                  <a:pt x="0" y="0"/>
                </a:lnTo>
              </a:path>
            </a:pathLst>
          </a:custGeom>
          <a:ln w="25400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558571" y="1590101"/>
            <a:ext cx="98425" cy="98425"/>
          </a:xfrm>
          <a:custGeom>
            <a:avLst/>
            <a:gdLst/>
            <a:ahLst/>
            <a:cxnLst/>
            <a:rect l="l" t="t" r="r" b="b"/>
            <a:pathLst>
              <a:path w="98425" h="98425">
                <a:moveTo>
                  <a:pt x="0" y="49212"/>
                </a:moveTo>
                <a:lnTo>
                  <a:pt x="3867" y="30057"/>
                </a:lnTo>
                <a:lnTo>
                  <a:pt x="14414" y="14414"/>
                </a:lnTo>
                <a:lnTo>
                  <a:pt x="30057" y="3867"/>
                </a:lnTo>
                <a:lnTo>
                  <a:pt x="49212" y="0"/>
                </a:lnTo>
                <a:lnTo>
                  <a:pt x="68367" y="3867"/>
                </a:lnTo>
                <a:lnTo>
                  <a:pt x="84010" y="14414"/>
                </a:lnTo>
                <a:lnTo>
                  <a:pt x="94557" y="30057"/>
                </a:lnTo>
                <a:lnTo>
                  <a:pt x="98425" y="49212"/>
                </a:lnTo>
                <a:lnTo>
                  <a:pt x="94557" y="68367"/>
                </a:lnTo>
                <a:lnTo>
                  <a:pt x="84010" y="84010"/>
                </a:lnTo>
                <a:lnTo>
                  <a:pt x="68367" y="94557"/>
                </a:lnTo>
                <a:lnTo>
                  <a:pt x="49212" y="98425"/>
                </a:lnTo>
                <a:lnTo>
                  <a:pt x="30057" y="94557"/>
                </a:lnTo>
                <a:lnTo>
                  <a:pt x="14414" y="84010"/>
                </a:lnTo>
                <a:lnTo>
                  <a:pt x="3867" y="68367"/>
                </a:lnTo>
                <a:lnTo>
                  <a:pt x="0" y="49212"/>
                </a:lnTo>
                <a:close/>
              </a:path>
            </a:pathLst>
          </a:custGeom>
          <a:ln w="25400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493484" y="1742500"/>
            <a:ext cx="230187" cy="23018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558571" y="1590101"/>
            <a:ext cx="98425" cy="98425"/>
          </a:xfrm>
          <a:custGeom>
            <a:avLst/>
            <a:gdLst/>
            <a:ahLst/>
            <a:cxnLst/>
            <a:rect l="l" t="t" r="r" b="b"/>
            <a:pathLst>
              <a:path w="98425" h="98425">
                <a:moveTo>
                  <a:pt x="0" y="49212"/>
                </a:moveTo>
                <a:lnTo>
                  <a:pt x="3867" y="30057"/>
                </a:lnTo>
                <a:lnTo>
                  <a:pt x="14414" y="14414"/>
                </a:lnTo>
                <a:lnTo>
                  <a:pt x="30057" y="3867"/>
                </a:lnTo>
                <a:lnTo>
                  <a:pt x="49212" y="0"/>
                </a:lnTo>
                <a:lnTo>
                  <a:pt x="68367" y="3867"/>
                </a:lnTo>
                <a:lnTo>
                  <a:pt x="84010" y="14414"/>
                </a:lnTo>
                <a:lnTo>
                  <a:pt x="94557" y="30057"/>
                </a:lnTo>
                <a:lnTo>
                  <a:pt x="98425" y="49212"/>
                </a:lnTo>
                <a:lnTo>
                  <a:pt x="94557" y="68367"/>
                </a:lnTo>
                <a:lnTo>
                  <a:pt x="84010" y="84010"/>
                </a:lnTo>
                <a:lnTo>
                  <a:pt x="68367" y="94557"/>
                </a:lnTo>
                <a:lnTo>
                  <a:pt x="49212" y="98425"/>
                </a:lnTo>
                <a:lnTo>
                  <a:pt x="30057" y="94557"/>
                </a:lnTo>
                <a:lnTo>
                  <a:pt x="14414" y="84010"/>
                </a:lnTo>
                <a:lnTo>
                  <a:pt x="3867" y="68367"/>
                </a:lnTo>
                <a:lnTo>
                  <a:pt x="0" y="49212"/>
                </a:lnTo>
                <a:close/>
              </a:path>
            </a:pathLst>
          </a:custGeom>
          <a:ln w="25400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552221" y="1952050"/>
            <a:ext cx="113030" cy="238125"/>
          </a:xfrm>
          <a:custGeom>
            <a:avLst/>
            <a:gdLst/>
            <a:ahLst/>
            <a:cxnLst/>
            <a:rect l="l" t="t" r="r" b="b"/>
            <a:pathLst>
              <a:path w="113029" h="238125">
                <a:moveTo>
                  <a:pt x="112712" y="7937"/>
                </a:moveTo>
                <a:lnTo>
                  <a:pt x="85725" y="238125"/>
                </a:lnTo>
                <a:lnTo>
                  <a:pt x="26987" y="238125"/>
                </a:lnTo>
                <a:lnTo>
                  <a:pt x="0" y="0"/>
                </a:lnTo>
              </a:path>
            </a:pathLst>
          </a:custGeom>
          <a:ln w="25400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972176" y="1558119"/>
            <a:ext cx="130175" cy="12382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864981" y="1728736"/>
            <a:ext cx="330200" cy="250825"/>
          </a:xfrm>
          <a:custGeom>
            <a:avLst/>
            <a:gdLst/>
            <a:ahLst/>
            <a:cxnLst/>
            <a:rect l="l" t="t" r="r" b="b"/>
            <a:pathLst>
              <a:path w="330200" h="250825">
                <a:moveTo>
                  <a:pt x="330200" y="250825"/>
                </a:moveTo>
                <a:lnTo>
                  <a:pt x="250951" y="85813"/>
                </a:lnTo>
                <a:lnTo>
                  <a:pt x="235680" y="52908"/>
                </a:lnTo>
                <a:lnTo>
                  <a:pt x="217932" y="25576"/>
                </a:lnTo>
                <a:lnTo>
                  <a:pt x="195230" y="6909"/>
                </a:lnTo>
                <a:lnTo>
                  <a:pt x="165100" y="0"/>
                </a:lnTo>
                <a:lnTo>
                  <a:pt x="134969" y="6909"/>
                </a:lnTo>
                <a:lnTo>
                  <a:pt x="112268" y="25576"/>
                </a:lnTo>
                <a:lnTo>
                  <a:pt x="94519" y="52908"/>
                </a:lnTo>
                <a:lnTo>
                  <a:pt x="79247" y="85813"/>
                </a:lnTo>
                <a:lnTo>
                  <a:pt x="0" y="250825"/>
                </a:lnTo>
                <a:lnTo>
                  <a:pt x="330200" y="250825"/>
                </a:lnTo>
                <a:close/>
              </a:path>
            </a:pathLst>
          </a:custGeom>
          <a:ln w="25400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972176" y="1558119"/>
            <a:ext cx="130175" cy="12382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978526" y="1986744"/>
            <a:ext cx="117475" cy="184150"/>
          </a:xfrm>
          <a:custGeom>
            <a:avLst/>
            <a:gdLst/>
            <a:ahLst/>
            <a:cxnLst/>
            <a:rect l="l" t="t" r="r" b="b"/>
            <a:pathLst>
              <a:path w="117475" h="184150">
                <a:moveTo>
                  <a:pt x="117475" y="0"/>
                </a:moveTo>
                <a:lnTo>
                  <a:pt x="92075" y="184150"/>
                </a:lnTo>
                <a:lnTo>
                  <a:pt x="39687" y="184150"/>
                </a:lnTo>
                <a:lnTo>
                  <a:pt x="0" y="0"/>
                </a:lnTo>
              </a:path>
            </a:pathLst>
          </a:custGeom>
          <a:ln w="25400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567773" y="1555857"/>
            <a:ext cx="130175" cy="12382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467759" y="1733656"/>
            <a:ext cx="330200" cy="250825"/>
          </a:xfrm>
          <a:custGeom>
            <a:avLst/>
            <a:gdLst/>
            <a:ahLst/>
            <a:cxnLst/>
            <a:rect l="l" t="t" r="r" b="b"/>
            <a:pathLst>
              <a:path w="330200" h="250825">
                <a:moveTo>
                  <a:pt x="330200" y="250825"/>
                </a:moveTo>
                <a:lnTo>
                  <a:pt x="250951" y="85813"/>
                </a:lnTo>
                <a:lnTo>
                  <a:pt x="235680" y="52908"/>
                </a:lnTo>
                <a:lnTo>
                  <a:pt x="217932" y="25576"/>
                </a:lnTo>
                <a:lnTo>
                  <a:pt x="195230" y="6909"/>
                </a:lnTo>
                <a:lnTo>
                  <a:pt x="165100" y="0"/>
                </a:lnTo>
                <a:lnTo>
                  <a:pt x="134969" y="6909"/>
                </a:lnTo>
                <a:lnTo>
                  <a:pt x="112268" y="25576"/>
                </a:lnTo>
                <a:lnTo>
                  <a:pt x="94519" y="52908"/>
                </a:lnTo>
                <a:lnTo>
                  <a:pt x="79247" y="85813"/>
                </a:lnTo>
                <a:lnTo>
                  <a:pt x="0" y="250825"/>
                </a:lnTo>
                <a:lnTo>
                  <a:pt x="330200" y="250825"/>
                </a:lnTo>
                <a:close/>
              </a:path>
            </a:pathLst>
          </a:custGeom>
          <a:ln w="25400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567773" y="1555857"/>
            <a:ext cx="130175" cy="12382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574123" y="1984482"/>
            <a:ext cx="117475" cy="184150"/>
          </a:xfrm>
          <a:custGeom>
            <a:avLst/>
            <a:gdLst/>
            <a:ahLst/>
            <a:cxnLst/>
            <a:rect l="l" t="t" r="r" b="b"/>
            <a:pathLst>
              <a:path w="117475" h="184150">
                <a:moveTo>
                  <a:pt x="117475" y="0"/>
                </a:moveTo>
                <a:lnTo>
                  <a:pt x="92075" y="184150"/>
                </a:lnTo>
                <a:lnTo>
                  <a:pt x="39687" y="184150"/>
                </a:lnTo>
                <a:lnTo>
                  <a:pt x="0" y="0"/>
                </a:lnTo>
              </a:path>
            </a:pathLst>
          </a:custGeom>
          <a:ln w="25400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432523" y="2500795"/>
            <a:ext cx="3750945" cy="2219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Applicant 1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becomes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</a:t>
            </a:r>
            <a:r>
              <a:rPr sz="1800" spc="-100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primary  policyholder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on the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bond. If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there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is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more than one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applicant,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  order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in which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they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are input  should be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considered. The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primary policyholder address will  be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used for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all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correspondence,  unless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stated</a:t>
            </a:r>
            <a:r>
              <a:rPr sz="1800" spc="-15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otherwise.</a:t>
            </a:r>
            <a:endParaRPr sz="1800" dirty="0">
              <a:latin typeface="Century Gothic"/>
              <a:cs typeface="Century Gothic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734026" y="2478506"/>
            <a:ext cx="3762375" cy="2816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940" marR="29972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A maximum of </a:t>
            </a:r>
            <a:r>
              <a:rPr sz="1800" dirty="0">
                <a:solidFill>
                  <a:srgbClr val="8F712C"/>
                </a:solidFill>
                <a:latin typeface="Century Gothic"/>
                <a:cs typeface="Century Gothic"/>
              </a:rPr>
              <a:t>6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lives assured</a:t>
            </a:r>
            <a:r>
              <a:rPr sz="1800" spc="-110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is  permitted.</a:t>
            </a:r>
            <a:endParaRPr sz="1800">
              <a:latin typeface="Century Gothic"/>
              <a:cs typeface="Century Gothic"/>
            </a:endParaRPr>
          </a:p>
          <a:p>
            <a:pPr marL="12700" marR="5080">
              <a:lnSpc>
                <a:spcPct val="100000"/>
              </a:lnSpc>
              <a:spcBef>
                <a:spcPts val="370"/>
              </a:spcBef>
            </a:pP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For example,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if applicant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1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is  appointed as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a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life assured,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there  can only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be an additional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5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lives  assured.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There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is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no minimum or  maximum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age limit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on the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appointed lives assured and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bond will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end on the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death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of</a:t>
            </a:r>
            <a:r>
              <a:rPr sz="1800" spc="-75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last life</a:t>
            </a:r>
            <a:r>
              <a:rPr sz="1800" spc="-15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assured.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502509" y="4821837"/>
            <a:ext cx="1989352" cy="57334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749251" y="5388431"/>
            <a:ext cx="2316986" cy="57368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403352" y="6267144"/>
            <a:ext cx="286385" cy="24130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10489">
              <a:lnSpc>
                <a:spcPct val="100000"/>
              </a:lnSpc>
              <a:spcBef>
                <a:spcPts val="580"/>
              </a:spcBef>
            </a:pPr>
            <a:fld id="{81D60167-4931-47E6-BA6A-407CBD079E47}" type="slidenum">
              <a:rPr sz="1000" spc="-5" dirty="0">
                <a:solidFill>
                  <a:srgbClr val="8F7237"/>
                </a:solidFill>
                <a:latin typeface="Century Gothic"/>
                <a:cs typeface="Century Gothic"/>
              </a:rPr>
              <a:t>14</a:t>
            </a:fld>
            <a:endParaRPr sz="1000">
              <a:latin typeface="Century Gothic"/>
              <a:cs typeface="Century Gothic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20574" y="4821837"/>
            <a:ext cx="1642899" cy="47289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762000" y="4833119"/>
            <a:ext cx="191578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spc="-5" dirty="0">
                <a:solidFill>
                  <a:srgbClr val="686868"/>
                </a:solidFill>
                <a:latin typeface="Century Gothic"/>
                <a:cs typeface="Century Gothic"/>
              </a:rPr>
              <a:t>Applicant details are mandatory and must be fully completed.</a:t>
            </a:r>
          </a:p>
        </p:txBody>
      </p:sp>
      <p:sp>
        <p:nvSpPr>
          <p:cNvPr id="51" name="Rectangle 50"/>
          <p:cNvSpPr/>
          <p:nvPr/>
        </p:nvSpPr>
        <p:spPr>
          <a:xfrm>
            <a:off x="5105400" y="5410200"/>
            <a:ext cx="1759581" cy="5217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4973363" y="5389602"/>
            <a:ext cx="21132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spc="-5" dirty="0" smtClean="0">
                <a:solidFill>
                  <a:srgbClr val="686868"/>
                </a:solidFill>
                <a:latin typeface="Century Gothic"/>
                <a:cs typeface="Century Gothic"/>
              </a:rPr>
              <a:t>Additional Lives Assured section will only appear if the contract is on a Life Assurance basis.</a:t>
            </a:r>
            <a:endParaRPr lang="en-GB" sz="1000" spc="-5" dirty="0">
              <a:solidFill>
                <a:srgbClr val="686868"/>
              </a:solidFill>
              <a:latin typeface="Century Gothic"/>
              <a:cs typeface="Century Gothic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10053" y="1436169"/>
            <a:ext cx="5054829" cy="192461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17378" y="6276147"/>
            <a:ext cx="0" cy="237490"/>
          </a:xfrm>
          <a:custGeom>
            <a:avLst/>
            <a:gdLst/>
            <a:ahLst/>
            <a:cxnLst/>
            <a:rect l="l" t="t" r="r" b="b"/>
            <a:pathLst>
              <a:path h="237490">
                <a:moveTo>
                  <a:pt x="0" y="0"/>
                </a:moveTo>
                <a:lnTo>
                  <a:pt x="0" y="23707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61301" y="6274386"/>
            <a:ext cx="2302040" cy="2305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908092" y="5913932"/>
            <a:ext cx="1842207" cy="53226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15061" y="231418"/>
            <a:ext cx="6786880" cy="819785"/>
          </a:xfrm>
          <a:prstGeom prst="rect">
            <a:avLst/>
          </a:prstGeom>
        </p:spPr>
        <p:txBody>
          <a:bodyPr vert="horz" wrap="square" lIns="0" tIns="958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spc="160" dirty="0"/>
              <a:t>KEYING </a:t>
            </a:r>
            <a:r>
              <a:rPr spc="100" dirty="0"/>
              <a:t>AN </a:t>
            </a:r>
            <a:r>
              <a:rPr spc="160" dirty="0"/>
              <a:t>ONLINE</a:t>
            </a:r>
            <a:r>
              <a:rPr spc="825" dirty="0"/>
              <a:t> </a:t>
            </a:r>
            <a:r>
              <a:rPr spc="200" dirty="0"/>
              <a:t>APPLICATION</a:t>
            </a:r>
          </a:p>
          <a:p>
            <a:pPr marL="19685">
              <a:lnSpc>
                <a:spcPct val="100000"/>
              </a:lnSpc>
              <a:spcBef>
                <a:spcPts val="315"/>
              </a:spcBef>
            </a:pPr>
            <a:r>
              <a:rPr sz="1400" spc="-5" dirty="0">
                <a:solidFill>
                  <a:srgbClr val="8F7237"/>
                </a:solidFill>
              </a:rPr>
              <a:t>SOURCE </a:t>
            </a:r>
            <a:r>
              <a:rPr sz="1400" dirty="0">
                <a:solidFill>
                  <a:srgbClr val="8F7237"/>
                </a:solidFill>
              </a:rPr>
              <a:t>OF </a:t>
            </a:r>
            <a:r>
              <a:rPr sz="1400" spc="-5" dirty="0">
                <a:solidFill>
                  <a:srgbClr val="8F7237"/>
                </a:solidFill>
              </a:rPr>
              <a:t>INVESTMENT </a:t>
            </a:r>
            <a:r>
              <a:rPr sz="1400" dirty="0">
                <a:solidFill>
                  <a:srgbClr val="8F7237"/>
                </a:solidFill>
              </a:rPr>
              <a:t>&amp;</a:t>
            </a:r>
            <a:r>
              <a:rPr sz="1400" spc="-55" dirty="0">
                <a:solidFill>
                  <a:srgbClr val="8F7237"/>
                </a:solidFill>
              </a:rPr>
              <a:t> </a:t>
            </a:r>
            <a:r>
              <a:rPr sz="1400" spc="-5" dirty="0">
                <a:solidFill>
                  <a:srgbClr val="8F7237"/>
                </a:solidFill>
              </a:rPr>
              <a:t>INVESTMENT</a:t>
            </a:r>
            <a:endParaRPr sz="1400"/>
          </a:p>
        </p:txBody>
      </p:sp>
      <p:sp>
        <p:nvSpPr>
          <p:cNvPr id="7" name="object 7"/>
          <p:cNvSpPr/>
          <p:nvPr/>
        </p:nvSpPr>
        <p:spPr>
          <a:xfrm>
            <a:off x="3237158" y="3494892"/>
            <a:ext cx="5054829" cy="208485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31406" y="1527467"/>
            <a:ext cx="7534909" cy="39096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solidFill>
                  <a:srgbClr val="8F712C"/>
                </a:solidFill>
                <a:latin typeface="Century Gothic"/>
                <a:cs typeface="Century Gothic"/>
              </a:rPr>
              <a:t>Source of </a:t>
            </a:r>
            <a:r>
              <a:rPr sz="1400" b="1" dirty="0">
                <a:solidFill>
                  <a:srgbClr val="8F712C"/>
                </a:solidFill>
                <a:latin typeface="Century Gothic"/>
                <a:cs typeface="Century Gothic"/>
              </a:rPr>
              <a:t>Investment</a:t>
            </a:r>
            <a:endParaRPr sz="1400" dirty="0">
              <a:latin typeface="Century Gothic"/>
              <a:cs typeface="Century Gothic"/>
            </a:endParaRPr>
          </a:p>
          <a:p>
            <a:pPr marL="12700" marR="2891790">
              <a:lnSpc>
                <a:spcPct val="100000"/>
              </a:lnSpc>
            </a:pPr>
            <a:r>
              <a:rPr sz="1400" dirty="0">
                <a:latin typeface="Century Gothic"/>
                <a:cs typeface="Century Gothic"/>
              </a:rPr>
              <a:t>We have a regulatory </a:t>
            </a:r>
            <a:r>
              <a:rPr sz="1400" spc="-5" dirty="0">
                <a:latin typeface="Century Gothic"/>
                <a:cs typeface="Century Gothic"/>
              </a:rPr>
              <a:t>duty </a:t>
            </a:r>
            <a:r>
              <a:rPr sz="1400" dirty="0">
                <a:latin typeface="Century Gothic"/>
                <a:cs typeface="Century Gothic"/>
              </a:rPr>
              <a:t>to understand how the  funds for the </a:t>
            </a:r>
            <a:r>
              <a:rPr sz="1400" spc="-5" dirty="0">
                <a:latin typeface="Century Gothic"/>
                <a:cs typeface="Century Gothic"/>
              </a:rPr>
              <a:t>investment </a:t>
            </a:r>
            <a:r>
              <a:rPr sz="1400" dirty="0">
                <a:latin typeface="Century Gothic"/>
                <a:cs typeface="Century Gothic"/>
              </a:rPr>
              <a:t>have </a:t>
            </a:r>
            <a:r>
              <a:rPr sz="1400" spc="-5" dirty="0">
                <a:latin typeface="Century Gothic"/>
                <a:cs typeface="Century Gothic"/>
              </a:rPr>
              <a:t>been accumulated by  </a:t>
            </a:r>
            <a:r>
              <a:rPr sz="1400" dirty="0">
                <a:latin typeface="Century Gothic"/>
                <a:cs typeface="Century Gothic"/>
              </a:rPr>
              <a:t>the </a:t>
            </a:r>
            <a:r>
              <a:rPr sz="1400" spc="-5" dirty="0">
                <a:latin typeface="Century Gothic"/>
                <a:cs typeface="Century Gothic"/>
              </a:rPr>
              <a:t>applicant(s). It is important </a:t>
            </a:r>
            <a:r>
              <a:rPr sz="1400" dirty="0">
                <a:latin typeface="Century Gothic"/>
                <a:cs typeface="Century Gothic"/>
              </a:rPr>
              <a:t>to </a:t>
            </a:r>
            <a:r>
              <a:rPr sz="1400" spc="-5" dirty="0">
                <a:latin typeface="Century Gothic"/>
                <a:cs typeface="Century Gothic"/>
              </a:rPr>
              <a:t>provide </a:t>
            </a:r>
            <a:r>
              <a:rPr sz="1400" dirty="0">
                <a:latin typeface="Century Gothic"/>
                <a:cs typeface="Century Gothic"/>
              </a:rPr>
              <a:t>a </a:t>
            </a:r>
            <a:r>
              <a:rPr sz="1400" spc="-5" dirty="0">
                <a:latin typeface="Century Gothic"/>
                <a:cs typeface="Century Gothic"/>
              </a:rPr>
              <a:t>detailed  </a:t>
            </a:r>
            <a:r>
              <a:rPr sz="1400" dirty="0">
                <a:latin typeface="Century Gothic"/>
                <a:cs typeface="Century Gothic"/>
              </a:rPr>
              <a:t>explaination, </a:t>
            </a:r>
            <a:r>
              <a:rPr sz="1400" spc="-5" dirty="0">
                <a:latin typeface="Century Gothic"/>
                <a:cs typeface="Century Gothic"/>
              </a:rPr>
              <a:t>as we </a:t>
            </a:r>
            <a:r>
              <a:rPr sz="1400" dirty="0">
                <a:latin typeface="Century Gothic"/>
                <a:cs typeface="Century Gothic"/>
              </a:rPr>
              <a:t>reserve the right to request</a:t>
            </a:r>
            <a:r>
              <a:rPr sz="1400" spc="-85" dirty="0">
                <a:latin typeface="Century Gothic"/>
                <a:cs typeface="Century Gothic"/>
              </a:rPr>
              <a:t> </a:t>
            </a:r>
            <a:r>
              <a:rPr sz="1400" dirty="0">
                <a:latin typeface="Century Gothic"/>
                <a:cs typeface="Century Gothic"/>
              </a:rPr>
              <a:t>further  </a:t>
            </a:r>
            <a:r>
              <a:rPr sz="1400" spc="-5" dirty="0">
                <a:latin typeface="Century Gothic"/>
                <a:cs typeface="Century Gothic"/>
              </a:rPr>
              <a:t>information and/or </a:t>
            </a:r>
            <a:r>
              <a:rPr sz="1400" dirty="0">
                <a:latin typeface="Century Gothic"/>
                <a:cs typeface="Century Gothic"/>
              </a:rPr>
              <a:t>evidence of how the funds have  </a:t>
            </a:r>
            <a:r>
              <a:rPr sz="1400" spc="-5" dirty="0">
                <a:latin typeface="Century Gothic"/>
                <a:cs typeface="Century Gothic"/>
              </a:rPr>
              <a:t>been acquired, which </a:t>
            </a:r>
            <a:r>
              <a:rPr sz="1400" dirty="0">
                <a:latin typeface="Century Gothic"/>
                <a:cs typeface="Century Gothic"/>
              </a:rPr>
              <a:t>may result </a:t>
            </a:r>
            <a:r>
              <a:rPr sz="1400" spc="-5" dirty="0">
                <a:latin typeface="Century Gothic"/>
                <a:cs typeface="Century Gothic"/>
              </a:rPr>
              <a:t>in </a:t>
            </a:r>
            <a:r>
              <a:rPr sz="1400" dirty="0">
                <a:latin typeface="Century Gothic"/>
                <a:cs typeface="Century Gothic"/>
              </a:rPr>
              <a:t>a </a:t>
            </a:r>
            <a:r>
              <a:rPr sz="1400" spc="-5" dirty="0">
                <a:latin typeface="Century Gothic"/>
                <a:cs typeface="Century Gothic"/>
              </a:rPr>
              <a:t>delay in  investment.</a:t>
            </a:r>
            <a:endParaRPr sz="14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200" dirty="0">
              <a:latin typeface="Times New Roman"/>
              <a:cs typeface="Times New Roman"/>
            </a:endParaRPr>
          </a:p>
          <a:p>
            <a:pPr marL="2868930">
              <a:lnSpc>
                <a:spcPct val="100000"/>
              </a:lnSpc>
            </a:pPr>
            <a:r>
              <a:rPr sz="1400" b="1" dirty="0">
                <a:solidFill>
                  <a:srgbClr val="8F712C"/>
                </a:solidFill>
                <a:latin typeface="Century Gothic"/>
                <a:cs typeface="Century Gothic"/>
              </a:rPr>
              <a:t>Investment</a:t>
            </a:r>
            <a:endParaRPr sz="1400" dirty="0">
              <a:latin typeface="Century Gothic"/>
              <a:cs typeface="Century Gothic"/>
            </a:endParaRPr>
          </a:p>
          <a:p>
            <a:pPr marL="2868930" marR="5080">
              <a:lnSpc>
                <a:spcPct val="100000"/>
              </a:lnSpc>
            </a:pPr>
            <a:r>
              <a:rPr sz="1400" spc="-5" dirty="0">
                <a:latin typeface="Century Gothic"/>
                <a:cs typeface="Century Gothic"/>
              </a:rPr>
              <a:t>It is important </a:t>
            </a:r>
            <a:r>
              <a:rPr sz="1400" dirty="0">
                <a:latin typeface="Century Gothic"/>
                <a:cs typeface="Century Gothic"/>
              </a:rPr>
              <a:t>to take care </a:t>
            </a:r>
            <a:r>
              <a:rPr sz="1400" spc="-5" dirty="0">
                <a:latin typeface="Century Gothic"/>
                <a:cs typeface="Century Gothic"/>
              </a:rPr>
              <a:t>when inputting </a:t>
            </a:r>
            <a:r>
              <a:rPr sz="1400" dirty="0">
                <a:latin typeface="Century Gothic"/>
                <a:cs typeface="Century Gothic"/>
              </a:rPr>
              <a:t>the client(s)  </a:t>
            </a:r>
            <a:r>
              <a:rPr sz="1400" spc="-5" dirty="0">
                <a:latin typeface="Century Gothic"/>
                <a:cs typeface="Century Gothic"/>
              </a:rPr>
              <a:t>investment </a:t>
            </a:r>
            <a:r>
              <a:rPr sz="1400" dirty="0">
                <a:latin typeface="Century Gothic"/>
                <a:cs typeface="Century Gothic"/>
              </a:rPr>
              <a:t>choice, </a:t>
            </a:r>
            <a:r>
              <a:rPr sz="1400" spc="-5" dirty="0">
                <a:latin typeface="Century Gothic"/>
                <a:cs typeface="Century Gothic"/>
              </a:rPr>
              <a:t>as an incorrect </a:t>
            </a:r>
            <a:r>
              <a:rPr sz="1400" dirty="0">
                <a:latin typeface="Century Gothic"/>
                <a:cs typeface="Century Gothic"/>
              </a:rPr>
              <a:t>entry could </a:t>
            </a:r>
            <a:r>
              <a:rPr sz="1400" spc="-5" dirty="0">
                <a:latin typeface="Century Gothic"/>
                <a:cs typeface="Century Gothic"/>
              </a:rPr>
              <a:t>delay  </a:t>
            </a:r>
            <a:r>
              <a:rPr sz="1400" dirty="0">
                <a:latin typeface="Century Gothic"/>
                <a:cs typeface="Century Gothic"/>
              </a:rPr>
              <a:t>the </a:t>
            </a:r>
            <a:r>
              <a:rPr sz="1400" spc="-5" dirty="0">
                <a:latin typeface="Century Gothic"/>
                <a:cs typeface="Century Gothic"/>
              </a:rPr>
              <a:t>investment. If </a:t>
            </a:r>
            <a:r>
              <a:rPr sz="1400" dirty="0">
                <a:latin typeface="Century Gothic"/>
                <a:cs typeface="Century Gothic"/>
              </a:rPr>
              <a:t>the </a:t>
            </a:r>
            <a:r>
              <a:rPr sz="1400" spc="-5" dirty="0">
                <a:latin typeface="Century Gothic"/>
                <a:cs typeface="Century Gothic"/>
              </a:rPr>
              <a:t>investment </a:t>
            </a:r>
            <a:r>
              <a:rPr sz="1400" dirty="0">
                <a:latin typeface="Century Gothic"/>
                <a:cs typeface="Century Gothic"/>
              </a:rPr>
              <a:t>choice </a:t>
            </a:r>
            <a:r>
              <a:rPr sz="1400" spc="-5" dirty="0">
                <a:latin typeface="Century Gothic"/>
                <a:cs typeface="Century Gothic"/>
              </a:rPr>
              <a:t>input </a:t>
            </a:r>
            <a:r>
              <a:rPr sz="1400" dirty="0">
                <a:latin typeface="Century Gothic"/>
                <a:cs typeface="Century Gothic"/>
              </a:rPr>
              <a:t>on the  online </a:t>
            </a:r>
            <a:r>
              <a:rPr sz="1400" spc="-5" dirty="0">
                <a:latin typeface="Century Gothic"/>
                <a:cs typeface="Century Gothic"/>
              </a:rPr>
              <a:t>application does </a:t>
            </a:r>
            <a:r>
              <a:rPr sz="1400" dirty="0">
                <a:latin typeface="Century Gothic"/>
                <a:cs typeface="Century Gothic"/>
              </a:rPr>
              <a:t>not match the </a:t>
            </a:r>
            <a:r>
              <a:rPr sz="1400" spc="-5" dirty="0">
                <a:latin typeface="Century Gothic"/>
                <a:cs typeface="Century Gothic"/>
              </a:rPr>
              <a:t>illustration, </a:t>
            </a:r>
            <a:r>
              <a:rPr sz="1400" dirty="0">
                <a:latin typeface="Century Gothic"/>
                <a:cs typeface="Century Gothic"/>
              </a:rPr>
              <a:t>this  could </a:t>
            </a:r>
            <a:r>
              <a:rPr sz="1400" spc="-5" dirty="0">
                <a:latin typeface="Century Gothic"/>
                <a:cs typeface="Century Gothic"/>
              </a:rPr>
              <a:t>also delay </a:t>
            </a:r>
            <a:r>
              <a:rPr sz="1400" dirty="0">
                <a:latin typeface="Century Gothic"/>
                <a:cs typeface="Century Gothic"/>
              </a:rPr>
              <a:t>the client(s)</a:t>
            </a:r>
            <a:r>
              <a:rPr sz="1400" spc="-15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investment.</a:t>
            </a:r>
            <a:endParaRPr sz="1400" dirty="0">
              <a:latin typeface="Century Gothic"/>
              <a:cs typeface="Century Gothic"/>
            </a:endParaRPr>
          </a:p>
          <a:p>
            <a:pPr marL="2882900" marR="304800">
              <a:lnSpc>
                <a:spcPct val="100000"/>
              </a:lnSpc>
              <a:spcBef>
                <a:spcPts val="1155"/>
              </a:spcBef>
            </a:pPr>
            <a:r>
              <a:rPr sz="1400" dirty="0">
                <a:latin typeface="Century Gothic"/>
                <a:cs typeface="Century Gothic"/>
              </a:rPr>
              <a:t>The client </a:t>
            </a:r>
            <a:r>
              <a:rPr sz="1400" spc="-5" dirty="0">
                <a:latin typeface="Century Gothic"/>
                <a:cs typeface="Century Gothic"/>
              </a:rPr>
              <a:t>has </a:t>
            </a:r>
            <a:r>
              <a:rPr sz="1400" dirty="0">
                <a:latin typeface="Century Gothic"/>
                <a:cs typeface="Century Gothic"/>
              </a:rPr>
              <a:t>the option to hold </a:t>
            </a:r>
            <a:r>
              <a:rPr sz="1400" spc="-5" dirty="0">
                <a:latin typeface="Century Gothic"/>
                <a:cs typeface="Century Gothic"/>
              </a:rPr>
              <a:t>all </a:t>
            </a:r>
            <a:r>
              <a:rPr sz="1400" dirty="0">
                <a:latin typeface="Century Gothic"/>
                <a:cs typeface="Century Gothic"/>
              </a:rPr>
              <a:t>or </a:t>
            </a:r>
            <a:r>
              <a:rPr sz="1400" spc="-5" dirty="0">
                <a:latin typeface="Century Gothic"/>
                <a:cs typeface="Century Gothic"/>
              </a:rPr>
              <a:t>partial</a:t>
            </a:r>
            <a:r>
              <a:rPr sz="1400" spc="-85" dirty="0">
                <a:latin typeface="Century Gothic"/>
                <a:cs typeface="Century Gothic"/>
              </a:rPr>
              <a:t> </a:t>
            </a:r>
            <a:r>
              <a:rPr sz="1400" dirty="0">
                <a:latin typeface="Century Gothic"/>
                <a:cs typeface="Century Gothic"/>
              </a:rPr>
              <a:t>funds  </a:t>
            </a:r>
            <a:r>
              <a:rPr sz="1400" spc="-5" dirty="0">
                <a:latin typeface="Century Gothic"/>
                <a:cs typeface="Century Gothic"/>
              </a:rPr>
              <a:t>in </a:t>
            </a:r>
            <a:r>
              <a:rPr sz="1400" dirty="0">
                <a:latin typeface="Century Gothic"/>
                <a:cs typeface="Century Gothic"/>
              </a:rPr>
              <a:t>the cash</a:t>
            </a:r>
            <a:r>
              <a:rPr sz="1400" spc="-1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account.</a:t>
            </a:r>
            <a:endParaRPr sz="1400" dirty="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3352" y="6267144"/>
            <a:ext cx="286385" cy="24130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10489">
              <a:lnSpc>
                <a:spcPct val="100000"/>
              </a:lnSpc>
              <a:spcBef>
                <a:spcPts val="580"/>
              </a:spcBef>
            </a:pPr>
            <a:fld id="{81D60167-4931-47E6-BA6A-407CBD079E47}" type="slidenum">
              <a:rPr sz="1000" spc="-5" dirty="0">
                <a:solidFill>
                  <a:srgbClr val="8F7237"/>
                </a:solidFill>
                <a:latin typeface="Century Gothic"/>
                <a:cs typeface="Century Gothic"/>
              </a:rPr>
              <a:t>15</a:t>
            </a:fld>
            <a:endParaRPr sz="1000">
              <a:latin typeface="Century Gothic"/>
              <a:cs typeface="Century Gothic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14730" y="338843"/>
            <a:ext cx="6786880" cy="774700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15"/>
              </a:spcBef>
            </a:pPr>
            <a:r>
              <a:rPr spc="160" dirty="0"/>
              <a:t>KEYING </a:t>
            </a:r>
            <a:r>
              <a:rPr spc="100" dirty="0"/>
              <a:t>AN </a:t>
            </a:r>
            <a:r>
              <a:rPr spc="160" dirty="0"/>
              <a:t>ONLINE</a:t>
            </a:r>
            <a:r>
              <a:rPr spc="825" dirty="0"/>
              <a:t> </a:t>
            </a:r>
            <a:r>
              <a:rPr spc="200" dirty="0"/>
              <a:t>APPLICATION</a:t>
            </a:r>
          </a:p>
          <a:p>
            <a:pPr marL="40640">
              <a:lnSpc>
                <a:spcPct val="100000"/>
              </a:lnSpc>
              <a:spcBef>
                <a:spcPts val="200"/>
              </a:spcBef>
            </a:pPr>
            <a:r>
              <a:rPr sz="1400" dirty="0">
                <a:solidFill>
                  <a:srgbClr val="8F7237"/>
                </a:solidFill>
              </a:rPr>
              <a:t>PLATFORM/PLATFORM</a:t>
            </a:r>
            <a:r>
              <a:rPr sz="1400" spc="-5" dirty="0">
                <a:solidFill>
                  <a:srgbClr val="8F7237"/>
                </a:solidFill>
              </a:rPr>
              <a:t> </a:t>
            </a:r>
            <a:r>
              <a:rPr sz="1400" dirty="0">
                <a:solidFill>
                  <a:srgbClr val="8F7237"/>
                </a:solidFill>
              </a:rPr>
              <a:t>ADVISER</a:t>
            </a:r>
            <a:endParaRPr sz="1400"/>
          </a:p>
        </p:txBody>
      </p:sp>
      <p:sp>
        <p:nvSpPr>
          <p:cNvPr id="3" name="object 3"/>
          <p:cNvSpPr/>
          <p:nvPr/>
        </p:nvSpPr>
        <p:spPr>
          <a:xfrm>
            <a:off x="7044963" y="5950383"/>
            <a:ext cx="1842207" cy="5322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73938" y="6243401"/>
            <a:ext cx="2302040" cy="2305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30016" y="6245162"/>
            <a:ext cx="0" cy="237490"/>
          </a:xfrm>
          <a:custGeom>
            <a:avLst/>
            <a:gdLst/>
            <a:ahLst/>
            <a:cxnLst/>
            <a:rect l="l" t="t" r="r" b="b"/>
            <a:pathLst>
              <a:path h="237489">
                <a:moveTo>
                  <a:pt x="0" y="0"/>
                </a:moveTo>
                <a:lnTo>
                  <a:pt x="0" y="23707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97900" y="1469503"/>
            <a:ext cx="3896947" cy="357403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23551" y="4093730"/>
            <a:ext cx="3961244" cy="184565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640669" y="1487792"/>
            <a:ext cx="3732529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If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a Platform/Platform Adviser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is 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nominated,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an authorised  signatory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must read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and sign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  Platform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Declaration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on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behalf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of  the Platform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Adviser.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03352" y="6267144"/>
            <a:ext cx="286385" cy="24130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10489">
              <a:lnSpc>
                <a:spcPct val="100000"/>
              </a:lnSpc>
              <a:spcBef>
                <a:spcPts val="580"/>
              </a:spcBef>
            </a:pPr>
            <a:fld id="{81D60167-4931-47E6-BA6A-407CBD079E47}" type="slidenum">
              <a:rPr sz="1000" spc="-5" dirty="0">
                <a:solidFill>
                  <a:srgbClr val="8F7237"/>
                </a:solidFill>
                <a:latin typeface="Century Gothic"/>
                <a:cs typeface="Century Gothic"/>
              </a:rPr>
              <a:t>16</a:t>
            </a:fld>
            <a:endParaRPr sz="10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80329" y="3124200"/>
            <a:ext cx="3257550" cy="26468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If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using a touchscreen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device with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a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stylus,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authorised signatory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can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sign 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electronically.</a:t>
            </a:r>
            <a:endParaRPr sz="1800" dirty="0">
              <a:latin typeface="Century Gothic"/>
              <a:cs typeface="Century Gothic"/>
            </a:endParaRPr>
          </a:p>
          <a:p>
            <a:pPr marL="12700" marR="110489">
              <a:lnSpc>
                <a:spcPct val="100000"/>
              </a:lnSpc>
              <a:spcBef>
                <a:spcPts val="1085"/>
              </a:spcBef>
            </a:pP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Alternatively,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we will</a:t>
            </a:r>
            <a:r>
              <a:rPr sz="1800" spc="-85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accept 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a PDF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version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of the form to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be </a:t>
            </a:r>
            <a:r>
              <a:rPr sz="1800" spc="-5" dirty="0" smtClean="0">
                <a:solidFill>
                  <a:srgbClr val="686868"/>
                </a:solidFill>
                <a:latin typeface="Century Gothic"/>
                <a:cs typeface="Century Gothic"/>
              </a:rPr>
              <a:t>printed</a:t>
            </a:r>
            <a:r>
              <a:rPr lang="en-GB" sz="1800" spc="-5" dirty="0" smtClean="0">
                <a:solidFill>
                  <a:srgbClr val="686868"/>
                </a:solidFill>
                <a:latin typeface="Century Gothic"/>
                <a:cs typeface="Century Gothic"/>
              </a:rPr>
              <a:t>,</a:t>
            </a:r>
            <a:r>
              <a:rPr sz="1800" spc="-30" dirty="0" smtClean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pc="-5" dirty="0">
                <a:solidFill>
                  <a:srgbClr val="686868"/>
                </a:solidFill>
                <a:latin typeface="Century Gothic"/>
                <a:cs typeface="Century Gothic"/>
              </a:rPr>
              <a:t>signed</a:t>
            </a:r>
            <a:r>
              <a:rPr lang="en-GB" spc="-5" dirty="0">
                <a:solidFill>
                  <a:srgbClr val="686868"/>
                </a:solidFill>
                <a:latin typeface="Century Gothic"/>
                <a:cs typeface="Century Gothic"/>
              </a:rPr>
              <a:t> and scanned on to the portal via the notes tab</a:t>
            </a:r>
            <a:r>
              <a:rPr spc="-5" dirty="0">
                <a:solidFill>
                  <a:srgbClr val="686868"/>
                </a:solidFill>
                <a:latin typeface="Century Gothic"/>
                <a:cs typeface="Century Gothic"/>
              </a:rPr>
              <a:t>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7378" y="6276147"/>
            <a:ext cx="0" cy="237490"/>
          </a:xfrm>
          <a:custGeom>
            <a:avLst/>
            <a:gdLst/>
            <a:ahLst/>
            <a:cxnLst/>
            <a:rect l="l" t="t" r="r" b="b"/>
            <a:pathLst>
              <a:path h="237490">
                <a:moveTo>
                  <a:pt x="0" y="0"/>
                </a:moveTo>
                <a:lnTo>
                  <a:pt x="0" y="23707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61301" y="6274386"/>
            <a:ext cx="2302040" cy="2305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908092" y="5913932"/>
            <a:ext cx="1842207" cy="5322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00697" y="230450"/>
            <a:ext cx="6786880" cy="842010"/>
          </a:xfrm>
          <a:prstGeom prst="rect">
            <a:avLst/>
          </a:prstGeom>
        </p:spPr>
        <p:txBody>
          <a:bodyPr vert="horz" wrap="square" lIns="0" tIns="1111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75"/>
              </a:spcBef>
            </a:pPr>
            <a:r>
              <a:rPr spc="160" dirty="0"/>
              <a:t>KEYING </a:t>
            </a:r>
            <a:r>
              <a:rPr spc="100" dirty="0"/>
              <a:t>AN </a:t>
            </a:r>
            <a:r>
              <a:rPr spc="160" dirty="0"/>
              <a:t>ONLINE</a:t>
            </a:r>
            <a:r>
              <a:rPr spc="825" dirty="0"/>
              <a:t> </a:t>
            </a:r>
            <a:r>
              <a:rPr spc="200" dirty="0"/>
              <a:t>APPLICATION</a:t>
            </a:r>
          </a:p>
          <a:p>
            <a:pPr marL="33655">
              <a:lnSpc>
                <a:spcPct val="100000"/>
              </a:lnSpc>
              <a:spcBef>
                <a:spcPts val="370"/>
              </a:spcBef>
            </a:pPr>
            <a:r>
              <a:rPr sz="1400" dirty="0">
                <a:solidFill>
                  <a:srgbClr val="8F7237"/>
                </a:solidFill>
              </a:rPr>
              <a:t>FINANCIAL ADVISER &amp; FINANCIAL ADVISER</a:t>
            </a:r>
            <a:r>
              <a:rPr sz="1400" spc="-30" dirty="0">
                <a:solidFill>
                  <a:srgbClr val="8F7237"/>
                </a:solidFill>
              </a:rPr>
              <a:t> </a:t>
            </a:r>
            <a:r>
              <a:rPr sz="1400" dirty="0">
                <a:solidFill>
                  <a:srgbClr val="8F7237"/>
                </a:solidFill>
              </a:rPr>
              <a:t>CHARGES</a:t>
            </a:r>
            <a:endParaRPr sz="1400"/>
          </a:p>
        </p:txBody>
      </p:sp>
      <p:sp>
        <p:nvSpPr>
          <p:cNvPr id="6" name="object 6"/>
          <p:cNvSpPr/>
          <p:nvPr/>
        </p:nvSpPr>
        <p:spPr>
          <a:xfrm>
            <a:off x="348007" y="1524579"/>
            <a:ext cx="915981" cy="64279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727409" y="1463375"/>
            <a:ext cx="583406" cy="67327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703638" y="2216652"/>
            <a:ext cx="3884993" cy="355696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15980" y="2235935"/>
            <a:ext cx="4086049" cy="355696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39724" y="2571864"/>
            <a:ext cx="3787775" cy="2494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81915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entury Gothic"/>
                <a:cs typeface="Century Gothic"/>
              </a:rPr>
              <a:t>The </a:t>
            </a:r>
            <a:r>
              <a:rPr sz="1800" b="1" dirty="0">
                <a:latin typeface="Century Gothic"/>
                <a:cs typeface="Century Gothic"/>
              </a:rPr>
              <a:t>financial </a:t>
            </a:r>
            <a:r>
              <a:rPr sz="1800" b="1" spc="-5" dirty="0">
                <a:latin typeface="Century Gothic"/>
                <a:cs typeface="Century Gothic"/>
              </a:rPr>
              <a:t>adviser </a:t>
            </a:r>
            <a:r>
              <a:rPr sz="1800" spc="-5" dirty="0">
                <a:latin typeface="Century Gothic"/>
                <a:cs typeface="Century Gothic"/>
              </a:rPr>
              <a:t>details are  </a:t>
            </a:r>
            <a:r>
              <a:rPr sz="1800" dirty="0">
                <a:latin typeface="Century Gothic"/>
                <a:cs typeface="Century Gothic"/>
              </a:rPr>
              <a:t>required </a:t>
            </a:r>
            <a:r>
              <a:rPr sz="1800" spc="-5" dirty="0">
                <a:latin typeface="Century Gothic"/>
                <a:cs typeface="Century Gothic"/>
              </a:rPr>
              <a:t>in all instances and </a:t>
            </a:r>
            <a:r>
              <a:rPr sz="1800" dirty="0">
                <a:latin typeface="Century Gothic"/>
                <a:cs typeface="Century Gothic"/>
              </a:rPr>
              <a:t>must  </a:t>
            </a:r>
            <a:r>
              <a:rPr sz="1800" spc="-5" dirty="0">
                <a:latin typeface="Century Gothic"/>
                <a:cs typeface="Century Gothic"/>
              </a:rPr>
              <a:t>be </a:t>
            </a:r>
            <a:r>
              <a:rPr sz="1800" dirty="0">
                <a:latin typeface="Century Gothic"/>
                <a:cs typeface="Century Gothic"/>
              </a:rPr>
              <a:t>completed </a:t>
            </a:r>
            <a:r>
              <a:rPr sz="1800" spc="-5" dirty="0">
                <a:latin typeface="Century Gothic"/>
                <a:cs typeface="Century Gothic"/>
              </a:rPr>
              <a:t>in</a:t>
            </a:r>
            <a:r>
              <a:rPr sz="1800" spc="-20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full.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800" spc="-5" dirty="0">
                <a:latin typeface="Century Gothic"/>
                <a:cs typeface="Century Gothic"/>
              </a:rPr>
              <a:t>Once </a:t>
            </a:r>
            <a:r>
              <a:rPr sz="1800" dirty="0">
                <a:latin typeface="Century Gothic"/>
                <a:cs typeface="Century Gothic"/>
              </a:rPr>
              <a:t>complete, the financial  </a:t>
            </a:r>
            <a:r>
              <a:rPr sz="1800" spc="-5" dirty="0">
                <a:latin typeface="Century Gothic"/>
                <a:cs typeface="Century Gothic"/>
              </a:rPr>
              <a:t>adviser </a:t>
            </a:r>
            <a:r>
              <a:rPr sz="1800" dirty="0">
                <a:latin typeface="Century Gothic"/>
                <a:cs typeface="Century Gothic"/>
              </a:rPr>
              <a:t>must </a:t>
            </a:r>
            <a:r>
              <a:rPr sz="1800" spc="-5" dirty="0">
                <a:latin typeface="Century Gothic"/>
                <a:cs typeface="Century Gothic"/>
              </a:rPr>
              <a:t>sign </a:t>
            </a:r>
            <a:r>
              <a:rPr sz="1800" dirty="0">
                <a:latin typeface="Century Gothic"/>
                <a:cs typeface="Century Gothic"/>
              </a:rPr>
              <a:t>this </a:t>
            </a:r>
            <a:r>
              <a:rPr sz="1800" spc="-5" dirty="0">
                <a:latin typeface="Century Gothic"/>
                <a:cs typeface="Century Gothic"/>
              </a:rPr>
              <a:t>section  </a:t>
            </a:r>
            <a:r>
              <a:rPr sz="1800" dirty="0">
                <a:latin typeface="Century Gothic"/>
                <a:cs typeface="Century Gothic"/>
              </a:rPr>
              <a:t>either </a:t>
            </a:r>
            <a:r>
              <a:rPr sz="1800" spc="-5" dirty="0">
                <a:latin typeface="Century Gothic"/>
                <a:cs typeface="Century Gothic"/>
              </a:rPr>
              <a:t>with </a:t>
            </a:r>
            <a:r>
              <a:rPr sz="1800" dirty="0">
                <a:latin typeface="Century Gothic"/>
                <a:cs typeface="Century Gothic"/>
              </a:rPr>
              <a:t>a </a:t>
            </a:r>
            <a:r>
              <a:rPr sz="1800" spc="-5" dirty="0">
                <a:latin typeface="Century Gothic"/>
                <a:cs typeface="Century Gothic"/>
              </a:rPr>
              <a:t>stylus, </a:t>
            </a:r>
            <a:r>
              <a:rPr sz="1800" dirty="0">
                <a:latin typeface="Century Gothic"/>
                <a:cs typeface="Century Gothic"/>
              </a:rPr>
              <a:t>or on a </a:t>
            </a:r>
            <a:r>
              <a:rPr sz="1800" spc="-5" dirty="0">
                <a:latin typeface="Century Gothic"/>
                <a:cs typeface="Century Gothic"/>
              </a:rPr>
              <a:t>printed  copy, </a:t>
            </a:r>
            <a:r>
              <a:rPr sz="1800" dirty="0">
                <a:latin typeface="Century Gothic"/>
                <a:cs typeface="Century Gothic"/>
              </a:rPr>
              <a:t>to then </a:t>
            </a:r>
            <a:r>
              <a:rPr sz="1800" spc="-5" dirty="0">
                <a:latin typeface="Century Gothic"/>
                <a:cs typeface="Century Gothic"/>
              </a:rPr>
              <a:t>be </a:t>
            </a:r>
            <a:r>
              <a:rPr sz="1800" dirty="0">
                <a:latin typeface="Century Gothic"/>
                <a:cs typeface="Century Gothic"/>
              </a:rPr>
              <a:t>uploaded  online.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03352" y="6267144"/>
            <a:ext cx="286385" cy="24130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10489">
              <a:lnSpc>
                <a:spcPct val="100000"/>
              </a:lnSpc>
              <a:spcBef>
                <a:spcPts val="580"/>
              </a:spcBef>
            </a:pPr>
            <a:fld id="{81D60167-4931-47E6-BA6A-407CBD079E47}" type="slidenum">
              <a:rPr sz="1000" spc="-5" dirty="0">
                <a:solidFill>
                  <a:srgbClr val="8F7237"/>
                </a:solidFill>
                <a:latin typeface="Century Gothic"/>
                <a:cs typeface="Century Gothic"/>
              </a:rPr>
              <a:t>17</a:t>
            </a:fld>
            <a:endParaRPr sz="10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856111" y="2560370"/>
            <a:ext cx="3519170" cy="2553071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 marR="5080" indent="20955">
              <a:lnSpc>
                <a:spcPct val="102600"/>
              </a:lnSpc>
              <a:spcBef>
                <a:spcPts val="40"/>
              </a:spcBef>
            </a:pPr>
            <a:r>
              <a:rPr sz="1800" dirty="0" smtClean="0">
                <a:latin typeface="Century Gothic"/>
                <a:cs typeface="Century Gothic"/>
              </a:rPr>
              <a:t>Utmost</a:t>
            </a:r>
            <a:r>
              <a:rPr lang="en-IE" sz="1800" dirty="0" smtClean="0">
                <a:latin typeface="Century Gothic"/>
                <a:cs typeface="Century Gothic"/>
              </a:rPr>
              <a:t> International Isle of Man</a:t>
            </a:r>
            <a:r>
              <a:rPr sz="1800" dirty="0" smtClean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Limited can faciltate</a:t>
            </a:r>
            <a:r>
              <a:rPr sz="1800" spc="-100" dirty="0">
                <a:latin typeface="Century Gothic"/>
                <a:cs typeface="Century Gothic"/>
              </a:rPr>
              <a:t> </a:t>
            </a:r>
            <a:r>
              <a:rPr sz="1800" spc="-5" dirty="0">
                <a:latin typeface="Century Gothic"/>
                <a:cs typeface="Century Gothic"/>
              </a:rPr>
              <a:t>an  initial adviser </a:t>
            </a:r>
            <a:r>
              <a:rPr sz="1800" dirty="0">
                <a:latin typeface="Century Gothic"/>
                <a:cs typeface="Century Gothic"/>
              </a:rPr>
              <a:t>charge taken  either </a:t>
            </a:r>
            <a:r>
              <a:rPr sz="1800" spc="-5" dirty="0">
                <a:latin typeface="Century Gothic"/>
                <a:cs typeface="Century Gothic"/>
              </a:rPr>
              <a:t>inside </a:t>
            </a:r>
            <a:r>
              <a:rPr sz="1800" dirty="0">
                <a:latin typeface="Century Gothic"/>
                <a:cs typeface="Century Gothic"/>
              </a:rPr>
              <a:t>or outside of the  </a:t>
            </a:r>
            <a:r>
              <a:rPr sz="1800" spc="-5" dirty="0">
                <a:latin typeface="Century Gothic"/>
                <a:cs typeface="Century Gothic"/>
              </a:rPr>
              <a:t>bond, as well as </a:t>
            </a:r>
            <a:r>
              <a:rPr sz="1800" dirty="0">
                <a:latin typeface="Century Gothic"/>
                <a:cs typeface="Century Gothic"/>
              </a:rPr>
              <a:t>ongoing  </a:t>
            </a:r>
            <a:r>
              <a:rPr sz="1800" b="1" spc="-5" dirty="0">
                <a:latin typeface="Century Gothic"/>
                <a:cs typeface="Century Gothic"/>
              </a:rPr>
              <a:t>adviser charges</a:t>
            </a:r>
            <a:r>
              <a:rPr sz="1800" spc="-5" dirty="0">
                <a:latin typeface="Century Gothic"/>
                <a:cs typeface="Century Gothic"/>
              </a:rPr>
              <a:t>. </a:t>
            </a:r>
            <a:r>
              <a:rPr sz="1800" dirty="0">
                <a:latin typeface="Century Gothic"/>
                <a:cs typeface="Century Gothic"/>
              </a:rPr>
              <a:t>The tax  </a:t>
            </a:r>
            <a:r>
              <a:rPr sz="1800" spc="-5" dirty="0">
                <a:latin typeface="Century Gothic"/>
                <a:cs typeface="Century Gothic"/>
              </a:rPr>
              <a:t>implications </a:t>
            </a:r>
            <a:r>
              <a:rPr sz="1800" dirty="0">
                <a:latin typeface="Century Gothic"/>
                <a:cs typeface="Century Gothic"/>
              </a:rPr>
              <a:t>of these charges  must </a:t>
            </a:r>
            <a:r>
              <a:rPr sz="1800" spc="-5" dirty="0">
                <a:latin typeface="Century Gothic"/>
                <a:cs typeface="Century Gothic"/>
              </a:rPr>
              <a:t>be </a:t>
            </a:r>
            <a:r>
              <a:rPr sz="1800" dirty="0">
                <a:latin typeface="Century Gothic"/>
                <a:cs typeface="Century Gothic"/>
              </a:rPr>
              <a:t>considered </a:t>
            </a:r>
            <a:r>
              <a:rPr sz="1800" spc="-5" dirty="0">
                <a:latin typeface="Century Gothic"/>
                <a:cs typeface="Century Gothic"/>
              </a:rPr>
              <a:t>before  </a:t>
            </a:r>
            <a:r>
              <a:rPr sz="1800" dirty="0">
                <a:latin typeface="Century Gothic"/>
                <a:cs typeface="Century Gothic"/>
              </a:rPr>
              <a:t>completing this</a:t>
            </a:r>
            <a:r>
              <a:rPr sz="1800" spc="-15" dirty="0">
                <a:latin typeface="Century Gothic"/>
                <a:cs typeface="Century Gothic"/>
              </a:rPr>
              <a:t> </a:t>
            </a:r>
            <a:r>
              <a:rPr sz="1800" spc="-5" dirty="0">
                <a:latin typeface="Century Gothic"/>
                <a:cs typeface="Century Gothic"/>
              </a:rPr>
              <a:t>section.</a:t>
            </a:r>
            <a:endParaRPr sz="1800" dirty="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856111" y="5111445"/>
            <a:ext cx="3490595" cy="490855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65"/>
              </a:spcBef>
            </a:pPr>
            <a:r>
              <a:rPr sz="1000" dirty="0">
                <a:latin typeface="Century Gothic"/>
                <a:cs typeface="Century Gothic"/>
              </a:rPr>
              <a:t>For further </a:t>
            </a:r>
            <a:r>
              <a:rPr sz="1000" spc="-5" dirty="0">
                <a:latin typeface="Century Gothic"/>
                <a:cs typeface="Century Gothic"/>
              </a:rPr>
              <a:t>information, </a:t>
            </a:r>
            <a:r>
              <a:rPr sz="1000" dirty="0">
                <a:latin typeface="Century Gothic"/>
                <a:cs typeface="Century Gothic"/>
              </a:rPr>
              <a:t>refer to our Literature Library on  </a:t>
            </a:r>
            <a:r>
              <a:rPr sz="1000" spc="-5" dirty="0" smtClean="0">
                <a:solidFill>
                  <a:srgbClr val="8F712C"/>
                </a:solidFill>
                <a:latin typeface="Century Gothic"/>
                <a:cs typeface="Century Gothic"/>
                <a:hlinkClick r:id="rId7"/>
              </a:rPr>
              <a:t>www.utmost</a:t>
            </a:r>
            <a:r>
              <a:rPr lang="en-GB" sz="1000" spc="-5" dirty="0" smtClean="0">
                <a:solidFill>
                  <a:srgbClr val="8F712C"/>
                </a:solidFill>
                <a:latin typeface="Century Gothic"/>
                <a:cs typeface="Century Gothic"/>
                <a:hlinkClick r:id="rId7"/>
              </a:rPr>
              <a:t>international.</a:t>
            </a:r>
            <a:r>
              <a:rPr sz="1000" spc="-5" dirty="0" smtClean="0">
                <a:solidFill>
                  <a:srgbClr val="8F712C"/>
                </a:solidFill>
                <a:latin typeface="Century Gothic"/>
                <a:cs typeface="Century Gothic"/>
                <a:hlinkClick r:id="rId7"/>
              </a:rPr>
              <a:t>com</a:t>
            </a:r>
            <a:r>
              <a:rPr sz="1000" spc="-5" dirty="0">
                <a:latin typeface="Century Gothic"/>
                <a:cs typeface="Century Gothic"/>
                <a:hlinkClick r:id="rId7"/>
              </a:rPr>
              <a:t>. </a:t>
            </a:r>
            <a:r>
              <a:rPr sz="1000" spc="-5" dirty="0">
                <a:latin typeface="Century Gothic"/>
                <a:cs typeface="Century Gothic"/>
              </a:rPr>
              <a:t>Here you will </a:t>
            </a:r>
            <a:r>
              <a:rPr sz="1000" dirty="0">
                <a:latin typeface="Century Gothic"/>
                <a:cs typeface="Century Gothic"/>
              </a:rPr>
              <a:t>find </a:t>
            </a:r>
            <a:r>
              <a:rPr sz="1000" spc="-5" dirty="0">
                <a:latin typeface="Century Gothic"/>
                <a:cs typeface="Century Gothic"/>
              </a:rPr>
              <a:t>various </a:t>
            </a:r>
            <a:r>
              <a:rPr sz="1000" dirty="0">
                <a:latin typeface="Century Gothic"/>
                <a:cs typeface="Century Gothic"/>
              </a:rPr>
              <a:t>useful  </a:t>
            </a:r>
            <a:r>
              <a:rPr sz="1000" spc="-5" dirty="0">
                <a:latin typeface="Century Gothic"/>
                <a:cs typeface="Century Gothic"/>
              </a:rPr>
              <a:t>documents such as </a:t>
            </a:r>
            <a:r>
              <a:rPr sz="1000" dirty="0">
                <a:latin typeface="Century Gothic"/>
                <a:cs typeface="Century Gothic"/>
              </a:rPr>
              <a:t>our </a:t>
            </a:r>
            <a:r>
              <a:rPr sz="1000" spc="-5" dirty="0">
                <a:solidFill>
                  <a:srgbClr val="8F712C"/>
                </a:solidFill>
                <a:latin typeface="Century Gothic"/>
                <a:cs typeface="Century Gothic"/>
              </a:rPr>
              <a:t>Guide </a:t>
            </a:r>
            <a:r>
              <a:rPr sz="1000" dirty="0">
                <a:solidFill>
                  <a:srgbClr val="8F712C"/>
                </a:solidFill>
                <a:latin typeface="Century Gothic"/>
                <a:cs typeface="Century Gothic"/>
              </a:rPr>
              <a:t>to</a:t>
            </a:r>
            <a:r>
              <a:rPr sz="1000" spc="-20" dirty="0">
                <a:solidFill>
                  <a:srgbClr val="8F712C"/>
                </a:solidFill>
                <a:latin typeface="Century Gothic"/>
                <a:cs typeface="Century Gothic"/>
              </a:rPr>
              <a:t> </a:t>
            </a:r>
            <a:r>
              <a:rPr sz="1000" dirty="0">
                <a:solidFill>
                  <a:srgbClr val="8F712C"/>
                </a:solidFill>
                <a:latin typeface="Century Gothic"/>
                <a:cs typeface="Century Gothic"/>
              </a:rPr>
              <a:t>Charges.</a:t>
            </a:r>
            <a:endParaRPr sz="1000" dirty="0">
              <a:latin typeface="Century Gothic"/>
              <a:cs typeface="Century Gothic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5635" y="264726"/>
            <a:ext cx="6786245" cy="774700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15"/>
              </a:spcBef>
            </a:pPr>
            <a:r>
              <a:rPr spc="160" dirty="0"/>
              <a:t>KEYING </a:t>
            </a:r>
            <a:r>
              <a:rPr spc="100" dirty="0"/>
              <a:t>AN </a:t>
            </a:r>
            <a:r>
              <a:rPr spc="160" dirty="0"/>
              <a:t>ONLINE</a:t>
            </a:r>
            <a:r>
              <a:rPr spc="780" dirty="0"/>
              <a:t> </a:t>
            </a:r>
            <a:r>
              <a:rPr spc="200" dirty="0"/>
              <a:t>APPLICATION</a:t>
            </a:r>
          </a:p>
          <a:p>
            <a:pPr marL="40640">
              <a:lnSpc>
                <a:spcPct val="100000"/>
              </a:lnSpc>
              <a:spcBef>
                <a:spcPts val="200"/>
              </a:spcBef>
            </a:pPr>
            <a:r>
              <a:rPr sz="1400" spc="-5" dirty="0">
                <a:solidFill>
                  <a:srgbClr val="8F7237"/>
                </a:solidFill>
              </a:rPr>
              <a:t>INVESTMENT </a:t>
            </a:r>
            <a:r>
              <a:rPr sz="1400" dirty="0">
                <a:solidFill>
                  <a:srgbClr val="8F7237"/>
                </a:solidFill>
              </a:rPr>
              <a:t>ADVISER &amp; </a:t>
            </a:r>
            <a:r>
              <a:rPr sz="1400" spc="-5" dirty="0">
                <a:solidFill>
                  <a:srgbClr val="8F7237"/>
                </a:solidFill>
              </a:rPr>
              <a:t>INVESTMENT </a:t>
            </a:r>
            <a:r>
              <a:rPr sz="1400" dirty="0">
                <a:solidFill>
                  <a:srgbClr val="8F7237"/>
                </a:solidFill>
              </a:rPr>
              <a:t>ADVISER</a:t>
            </a:r>
            <a:r>
              <a:rPr sz="1400" spc="5" dirty="0">
                <a:solidFill>
                  <a:srgbClr val="8F7237"/>
                </a:solidFill>
              </a:rPr>
              <a:t> </a:t>
            </a:r>
            <a:r>
              <a:rPr sz="1400" dirty="0">
                <a:solidFill>
                  <a:srgbClr val="8F7237"/>
                </a:solidFill>
              </a:rPr>
              <a:t>CHARGES</a:t>
            </a:r>
            <a:endParaRPr sz="1400"/>
          </a:p>
        </p:txBody>
      </p:sp>
      <p:sp>
        <p:nvSpPr>
          <p:cNvPr id="3" name="object 3"/>
          <p:cNvSpPr/>
          <p:nvPr/>
        </p:nvSpPr>
        <p:spPr>
          <a:xfrm>
            <a:off x="7010400" y="5972644"/>
            <a:ext cx="1842207" cy="5322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88301" y="6185952"/>
            <a:ext cx="2302040" cy="2305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44378" y="6187713"/>
            <a:ext cx="0" cy="237490"/>
          </a:xfrm>
          <a:custGeom>
            <a:avLst/>
            <a:gdLst/>
            <a:ahLst/>
            <a:cxnLst/>
            <a:rect l="l" t="t" r="r" b="b"/>
            <a:pathLst>
              <a:path h="237489">
                <a:moveTo>
                  <a:pt x="0" y="0"/>
                </a:moveTo>
                <a:lnTo>
                  <a:pt x="0" y="23707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42980" y="2197769"/>
            <a:ext cx="4086049" cy="35569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82188" y="1479233"/>
            <a:ext cx="915981" cy="64279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823457" y="2192848"/>
            <a:ext cx="3884993" cy="35569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854409" y="1475477"/>
            <a:ext cx="583406" cy="67327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54608" y="2334691"/>
            <a:ext cx="3846195" cy="29641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entury Gothic"/>
                <a:cs typeface="Century Gothic"/>
              </a:rPr>
              <a:t>If </a:t>
            </a:r>
            <a:r>
              <a:rPr sz="1800" dirty="0">
                <a:latin typeface="Century Gothic"/>
                <a:cs typeface="Century Gothic"/>
              </a:rPr>
              <a:t>the Platform Adviser </a:t>
            </a:r>
            <a:r>
              <a:rPr sz="1800" spc="-5" dirty="0">
                <a:latin typeface="Century Gothic"/>
                <a:cs typeface="Century Gothic"/>
              </a:rPr>
              <a:t>details</a:t>
            </a:r>
            <a:r>
              <a:rPr sz="1800" spc="-85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have  </a:t>
            </a:r>
            <a:r>
              <a:rPr sz="1800" spc="-5" dirty="0">
                <a:latin typeface="Century Gothic"/>
                <a:cs typeface="Century Gothic"/>
              </a:rPr>
              <a:t>already been </a:t>
            </a:r>
            <a:r>
              <a:rPr sz="1800" dirty="0">
                <a:latin typeface="Century Gothic"/>
                <a:cs typeface="Century Gothic"/>
              </a:rPr>
              <a:t>completed, these  </a:t>
            </a:r>
            <a:r>
              <a:rPr sz="1800" spc="-5" dirty="0">
                <a:latin typeface="Century Gothic"/>
                <a:cs typeface="Century Gothic"/>
              </a:rPr>
              <a:t>will prepopulate </a:t>
            </a:r>
            <a:r>
              <a:rPr sz="1800" dirty="0">
                <a:latin typeface="Century Gothic"/>
                <a:cs typeface="Century Gothic"/>
              </a:rPr>
              <a:t>the </a:t>
            </a:r>
            <a:r>
              <a:rPr sz="1800" spc="-5" dirty="0">
                <a:latin typeface="Century Gothic"/>
                <a:cs typeface="Century Gothic"/>
              </a:rPr>
              <a:t>details </a:t>
            </a:r>
            <a:r>
              <a:rPr sz="1800" dirty="0">
                <a:latin typeface="Century Gothic"/>
                <a:cs typeface="Century Gothic"/>
              </a:rPr>
              <a:t>for the  </a:t>
            </a:r>
            <a:r>
              <a:rPr sz="1800" b="1" dirty="0">
                <a:latin typeface="Century Gothic"/>
                <a:cs typeface="Century Gothic"/>
              </a:rPr>
              <a:t>Investment Adviser </a:t>
            </a:r>
            <a:r>
              <a:rPr sz="1800" b="1" spc="-5" dirty="0">
                <a:latin typeface="Century Gothic"/>
                <a:cs typeface="Century Gothic"/>
              </a:rPr>
              <a:t>(IA)</a:t>
            </a:r>
            <a:r>
              <a:rPr sz="1800" spc="-5" dirty="0">
                <a:latin typeface="Century Gothic"/>
                <a:cs typeface="Century Gothic"/>
              </a:rPr>
              <a:t>. </a:t>
            </a:r>
            <a:r>
              <a:rPr sz="1800" dirty="0">
                <a:latin typeface="Century Gothic"/>
                <a:cs typeface="Century Gothic"/>
              </a:rPr>
              <a:t>Where  there </a:t>
            </a:r>
            <a:r>
              <a:rPr sz="1800" spc="-5" dirty="0">
                <a:latin typeface="Century Gothic"/>
                <a:cs typeface="Century Gothic"/>
              </a:rPr>
              <a:t>is </a:t>
            </a:r>
            <a:r>
              <a:rPr sz="1800" dirty="0">
                <a:latin typeface="Century Gothic"/>
                <a:cs typeface="Century Gothic"/>
              </a:rPr>
              <a:t>no nominated Platform  Adviser, </a:t>
            </a:r>
            <a:r>
              <a:rPr sz="1800" spc="-5" dirty="0">
                <a:latin typeface="Century Gothic"/>
                <a:cs typeface="Century Gothic"/>
              </a:rPr>
              <a:t>you </a:t>
            </a:r>
            <a:r>
              <a:rPr sz="1800" dirty="0">
                <a:latin typeface="Century Gothic"/>
                <a:cs typeface="Century Gothic"/>
              </a:rPr>
              <a:t>may </a:t>
            </a:r>
            <a:r>
              <a:rPr sz="1800" spc="-5" dirty="0">
                <a:latin typeface="Century Gothic"/>
                <a:cs typeface="Century Gothic"/>
              </a:rPr>
              <a:t>wish </a:t>
            </a:r>
            <a:r>
              <a:rPr sz="1800" dirty="0">
                <a:latin typeface="Century Gothic"/>
                <a:cs typeface="Century Gothic"/>
              </a:rPr>
              <a:t>to </a:t>
            </a:r>
            <a:r>
              <a:rPr sz="1800" spc="-5" dirty="0">
                <a:latin typeface="Century Gothic"/>
                <a:cs typeface="Century Gothic"/>
              </a:rPr>
              <a:t>appoint  an IA in </a:t>
            </a:r>
            <a:r>
              <a:rPr sz="1800" dirty="0">
                <a:latin typeface="Century Gothic"/>
                <a:cs typeface="Century Gothic"/>
              </a:rPr>
              <a:t>this</a:t>
            </a:r>
            <a:r>
              <a:rPr sz="1800" spc="-10" dirty="0">
                <a:latin typeface="Century Gothic"/>
                <a:cs typeface="Century Gothic"/>
              </a:rPr>
              <a:t> </a:t>
            </a:r>
            <a:r>
              <a:rPr sz="1800" spc="-5" dirty="0">
                <a:latin typeface="Century Gothic"/>
                <a:cs typeface="Century Gothic"/>
              </a:rPr>
              <a:t>section.</a:t>
            </a:r>
            <a:endParaRPr sz="1800" dirty="0">
              <a:latin typeface="Century Gothic"/>
              <a:cs typeface="Century Gothic"/>
            </a:endParaRPr>
          </a:p>
          <a:p>
            <a:pPr marL="41275" marR="114935">
              <a:lnSpc>
                <a:spcPct val="100000"/>
              </a:lnSpc>
              <a:spcBef>
                <a:spcPts val="1535"/>
              </a:spcBef>
            </a:pPr>
            <a:r>
              <a:rPr sz="1800" dirty="0">
                <a:latin typeface="Century Gothic"/>
                <a:cs typeface="Century Gothic"/>
              </a:rPr>
              <a:t>The </a:t>
            </a:r>
            <a:r>
              <a:rPr sz="1800" spc="-5" dirty="0">
                <a:latin typeface="Century Gothic"/>
                <a:cs typeface="Century Gothic"/>
              </a:rPr>
              <a:t>IA </a:t>
            </a:r>
            <a:r>
              <a:rPr sz="1800" dirty="0">
                <a:latin typeface="Century Gothic"/>
                <a:cs typeface="Century Gothic"/>
              </a:rPr>
              <a:t>must read </a:t>
            </a:r>
            <a:r>
              <a:rPr sz="1800" spc="-5" dirty="0">
                <a:latin typeface="Century Gothic"/>
                <a:cs typeface="Century Gothic"/>
              </a:rPr>
              <a:t>and sign </a:t>
            </a:r>
            <a:r>
              <a:rPr sz="1800" dirty="0">
                <a:latin typeface="Century Gothic"/>
                <a:cs typeface="Century Gothic"/>
              </a:rPr>
              <a:t>the  </a:t>
            </a:r>
            <a:r>
              <a:rPr sz="1800" spc="-5" dirty="0">
                <a:latin typeface="Century Gothic"/>
                <a:cs typeface="Century Gothic"/>
              </a:rPr>
              <a:t>declaration within </a:t>
            </a:r>
            <a:r>
              <a:rPr sz="1800" dirty="0">
                <a:latin typeface="Century Gothic"/>
                <a:cs typeface="Century Gothic"/>
              </a:rPr>
              <a:t>this </a:t>
            </a:r>
            <a:r>
              <a:rPr sz="1800" spc="-5" dirty="0">
                <a:latin typeface="Century Gothic"/>
                <a:cs typeface="Century Gothic"/>
              </a:rPr>
              <a:t>section </a:t>
            </a:r>
            <a:r>
              <a:rPr sz="1800" dirty="0">
                <a:latin typeface="Century Gothic"/>
                <a:cs typeface="Century Gothic"/>
              </a:rPr>
              <a:t>to  confirm the nature of the</a:t>
            </a:r>
            <a:r>
              <a:rPr sz="1800" spc="-100" dirty="0">
                <a:latin typeface="Century Gothic"/>
                <a:cs typeface="Century Gothic"/>
              </a:rPr>
              <a:t> </a:t>
            </a:r>
            <a:r>
              <a:rPr sz="1800" spc="-5" dirty="0">
                <a:latin typeface="Century Gothic"/>
                <a:cs typeface="Century Gothic"/>
              </a:rPr>
              <a:t>advice.</a:t>
            </a:r>
            <a:endParaRPr sz="1800" dirty="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12864" y="6216086"/>
            <a:ext cx="217804" cy="220979"/>
          </a:xfrm>
          <a:prstGeom prst="rect">
            <a:avLst/>
          </a:prstGeom>
        </p:spPr>
        <p:txBody>
          <a:bodyPr vert="horz" wrap="square" lIns="0" tIns="52705" rIns="0" bIns="0" rtlCol="0">
            <a:spAutoFit/>
          </a:bodyPr>
          <a:lstStyle/>
          <a:p>
            <a:pPr marL="51435">
              <a:lnSpc>
                <a:spcPct val="100000"/>
              </a:lnSpc>
              <a:spcBef>
                <a:spcPts val="415"/>
              </a:spcBef>
            </a:pPr>
            <a:fld id="{81D60167-4931-47E6-BA6A-407CBD079E47}" type="slidenum">
              <a:rPr sz="1000" spc="-5" dirty="0">
                <a:solidFill>
                  <a:srgbClr val="8F7237"/>
                </a:solidFill>
                <a:latin typeface="Century Gothic"/>
                <a:cs typeface="Century Gothic"/>
              </a:rPr>
              <a:t>18</a:t>
            </a:fld>
            <a:endParaRPr sz="10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940071" y="2351252"/>
            <a:ext cx="3576954" cy="2711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entury Gothic"/>
                <a:cs typeface="Century Gothic"/>
              </a:rPr>
              <a:t>Once an IA </a:t>
            </a:r>
            <a:r>
              <a:rPr sz="1800" dirty="0">
                <a:latin typeface="Century Gothic"/>
                <a:cs typeface="Century Gothic"/>
              </a:rPr>
              <a:t>has </a:t>
            </a:r>
            <a:r>
              <a:rPr sz="1800" spc="-5" dirty="0">
                <a:latin typeface="Century Gothic"/>
                <a:cs typeface="Century Gothic"/>
              </a:rPr>
              <a:t>been  </a:t>
            </a:r>
            <a:r>
              <a:rPr sz="1800" dirty="0">
                <a:latin typeface="Century Gothic"/>
                <a:cs typeface="Century Gothic"/>
              </a:rPr>
              <a:t>nominated, ongoing</a:t>
            </a:r>
            <a:r>
              <a:rPr sz="1800" spc="-100" dirty="0">
                <a:latin typeface="Century Gothic"/>
                <a:cs typeface="Century Gothic"/>
              </a:rPr>
              <a:t> </a:t>
            </a:r>
            <a:r>
              <a:rPr sz="1800" b="1" spc="-5" dirty="0">
                <a:latin typeface="Century Gothic"/>
                <a:cs typeface="Century Gothic"/>
              </a:rPr>
              <a:t>investment  adviser charges </a:t>
            </a:r>
            <a:r>
              <a:rPr sz="1800" dirty="0">
                <a:latin typeface="Century Gothic"/>
                <a:cs typeface="Century Gothic"/>
              </a:rPr>
              <a:t>may </a:t>
            </a:r>
            <a:r>
              <a:rPr sz="1800" spc="-5" dirty="0">
                <a:latin typeface="Century Gothic"/>
                <a:cs typeface="Century Gothic"/>
              </a:rPr>
              <a:t>be  </a:t>
            </a:r>
            <a:r>
              <a:rPr sz="1800" dirty="0">
                <a:latin typeface="Century Gothic"/>
                <a:cs typeface="Century Gothic"/>
              </a:rPr>
              <a:t>faciltated through the</a:t>
            </a:r>
            <a:r>
              <a:rPr sz="1800" spc="-35" dirty="0">
                <a:latin typeface="Century Gothic"/>
                <a:cs typeface="Century Gothic"/>
              </a:rPr>
              <a:t> </a:t>
            </a:r>
            <a:r>
              <a:rPr sz="1800" spc="-5" dirty="0">
                <a:latin typeface="Century Gothic"/>
                <a:cs typeface="Century Gothic"/>
              </a:rPr>
              <a:t>bond.</a:t>
            </a:r>
            <a:endParaRPr sz="1800">
              <a:latin typeface="Century Gothic"/>
              <a:cs typeface="Century Gothic"/>
            </a:endParaRPr>
          </a:p>
          <a:p>
            <a:pPr marL="19685" marR="97155">
              <a:lnSpc>
                <a:spcPct val="100000"/>
              </a:lnSpc>
              <a:spcBef>
                <a:spcPts val="1705"/>
              </a:spcBef>
            </a:pPr>
            <a:r>
              <a:rPr sz="1800" dirty="0">
                <a:latin typeface="Century Gothic"/>
                <a:cs typeface="Century Gothic"/>
              </a:rPr>
              <a:t>The charge must </a:t>
            </a:r>
            <a:r>
              <a:rPr sz="1800" spc="-5" dirty="0">
                <a:latin typeface="Century Gothic"/>
                <a:cs typeface="Century Gothic"/>
              </a:rPr>
              <a:t>be agreed</a:t>
            </a:r>
            <a:r>
              <a:rPr sz="1800" spc="-95" dirty="0">
                <a:latin typeface="Century Gothic"/>
                <a:cs typeface="Century Gothic"/>
              </a:rPr>
              <a:t> </a:t>
            </a:r>
            <a:r>
              <a:rPr sz="1800" spc="-5" dirty="0">
                <a:latin typeface="Century Gothic"/>
                <a:cs typeface="Century Gothic"/>
              </a:rPr>
              <a:t>by  all applicants, </a:t>
            </a:r>
            <a:r>
              <a:rPr sz="1800" dirty="0">
                <a:latin typeface="Century Gothic"/>
                <a:cs typeface="Century Gothic"/>
              </a:rPr>
              <a:t>they must read  </a:t>
            </a:r>
            <a:r>
              <a:rPr sz="1800" spc="-5" dirty="0">
                <a:latin typeface="Century Gothic"/>
                <a:cs typeface="Century Gothic"/>
              </a:rPr>
              <a:t>and sign </a:t>
            </a:r>
            <a:r>
              <a:rPr sz="1800" dirty="0">
                <a:latin typeface="Century Gothic"/>
                <a:cs typeface="Century Gothic"/>
              </a:rPr>
              <a:t>the </a:t>
            </a:r>
            <a:r>
              <a:rPr sz="1800" spc="-5" dirty="0">
                <a:latin typeface="Century Gothic"/>
                <a:cs typeface="Century Gothic"/>
              </a:rPr>
              <a:t>Investment  </a:t>
            </a:r>
            <a:r>
              <a:rPr sz="1800" dirty="0">
                <a:latin typeface="Century Gothic"/>
                <a:cs typeface="Century Gothic"/>
              </a:rPr>
              <a:t>Adviser charging </a:t>
            </a:r>
            <a:r>
              <a:rPr sz="1800" spc="-5" dirty="0">
                <a:latin typeface="Century Gothic"/>
                <a:cs typeface="Century Gothic"/>
              </a:rPr>
              <a:t>declaration  </a:t>
            </a:r>
            <a:r>
              <a:rPr sz="1800" dirty="0">
                <a:latin typeface="Century Gothic"/>
                <a:cs typeface="Century Gothic"/>
              </a:rPr>
              <a:t>on the </a:t>
            </a:r>
            <a:r>
              <a:rPr sz="1800" spc="-5" dirty="0">
                <a:latin typeface="Century Gothic"/>
                <a:cs typeface="Century Gothic"/>
              </a:rPr>
              <a:t>'submit'</a:t>
            </a:r>
            <a:r>
              <a:rPr sz="1800" spc="-20" dirty="0">
                <a:latin typeface="Century Gothic"/>
                <a:cs typeface="Century Gothic"/>
              </a:rPr>
              <a:t> </a:t>
            </a:r>
            <a:r>
              <a:rPr sz="1800" dirty="0">
                <a:latin typeface="Century Gothic"/>
                <a:cs typeface="Century Gothic"/>
              </a:rPr>
              <a:t>tab.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2432" y="354605"/>
            <a:ext cx="6786880" cy="74104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pc="160" dirty="0"/>
              <a:t>KEYING </a:t>
            </a:r>
            <a:r>
              <a:rPr spc="100" dirty="0"/>
              <a:t>AN </a:t>
            </a:r>
            <a:r>
              <a:rPr spc="160" dirty="0"/>
              <a:t>ONLINE</a:t>
            </a:r>
            <a:r>
              <a:rPr spc="825" dirty="0"/>
              <a:t> </a:t>
            </a:r>
            <a:r>
              <a:rPr spc="200" dirty="0"/>
              <a:t>APPLICATION</a:t>
            </a:r>
          </a:p>
          <a:p>
            <a:pPr marL="53975">
              <a:lnSpc>
                <a:spcPct val="100000"/>
              </a:lnSpc>
              <a:spcBef>
                <a:spcPts val="114"/>
              </a:spcBef>
            </a:pPr>
            <a:r>
              <a:rPr sz="1400" dirty="0">
                <a:solidFill>
                  <a:srgbClr val="8F7237"/>
                </a:solidFill>
              </a:rPr>
              <a:t>APPLICANT</a:t>
            </a:r>
            <a:r>
              <a:rPr sz="1400" spc="-5" dirty="0">
                <a:solidFill>
                  <a:srgbClr val="8F7237"/>
                </a:solidFill>
              </a:rPr>
              <a:t> DOCUMENTS</a:t>
            </a:r>
            <a:endParaRPr sz="1400"/>
          </a:p>
        </p:txBody>
      </p:sp>
      <p:sp>
        <p:nvSpPr>
          <p:cNvPr id="3" name="object 3"/>
          <p:cNvSpPr/>
          <p:nvPr/>
        </p:nvSpPr>
        <p:spPr>
          <a:xfrm>
            <a:off x="1014764" y="6099511"/>
            <a:ext cx="2302040" cy="2305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70842" y="6101272"/>
            <a:ext cx="0" cy="237490"/>
          </a:xfrm>
          <a:custGeom>
            <a:avLst/>
            <a:gdLst/>
            <a:ahLst/>
            <a:cxnLst/>
            <a:rect l="l" t="t" r="r" b="b"/>
            <a:pathLst>
              <a:path h="237489">
                <a:moveTo>
                  <a:pt x="0" y="0"/>
                </a:moveTo>
                <a:lnTo>
                  <a:pt x="0" y="23707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910906" y="5949951"/>
            <a:ext cx="1842207" cy="5322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85482" y="1357344"/>
            <a:ext cx="4067631" cy="427253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76148" y="1477988"/>
            <a:ext cx="3564254" cy="19456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We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are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required to obtain</a:t>
            </a:r>
            <a:r>
              <a:rPr sz="1800" spc="-95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proof 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of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identity and proof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of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address 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for each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individual in all  instances.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Using the 'applicant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documents'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tab,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you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can  upload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scanned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copies of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ID  and address</a:t>
            </a:r>
            <a:r>
              <a:rPr sz="1800" spc="-20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verification.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46136" y="4558052"/>
            <a:ext cx="4027714" cy="64144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12864" y="6096000"/>
            <a:ext cx="217804" cy="220979"/>
          </a:xfrm>
          <a:prstGeom prst="rect">
            <a:avLst/>
          </a:prstGeom>
        </p:spPr>
        <p:txBody>
          <a:bodyPr vert="horz" wrap="square" lIns="0" tIns="52705" rIns="0" bIns="0" rtlCol="0">
            <a:spAutoFit/>
          </a:bodyPr>
          <a:lstStyle/>
          <a:p>
            <a:pPr marL="51435">
              <a:lnSpc>
                <a:spcPct val="100000"/>
              </a:lnSpc>
              <a:spcBef>
                <a:spcPts val="415"/>
              </a:spcBef>
            </a:pPr>
            <a:fld id="{81D60167-4931-47E6-BA6A-407CBD079E47}" type="slidenum">
              <a:rPr sz="1000" spc="-5" dirty="0">
                <a:solidFill>
                  <a:srgbClr val="8F7237"/>
                </a:solidFill>
                <a:latin typeface="Century Gothic"/>
                <a:cs typeface="Century Gothic"/>
              </a:rPr>
              <a:t>19</a:t>
            </a:fld>
            <a:endParaRPr sz="1000">
              <a:latin typeface="Century Gothic"/>
              <a:cs typeface="Century Gothic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57200" y="3662919"/>
            <a:ext cx="4008440" cy="8032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0" dirty="0"/>
          </a:p>
        </p:txBody>
      </p:sp>
      <p:sp>
        <p:nvSpPr>
          <p:cNvPr id="12" name="Rectangle 11"/>
          <p:cNvSpPr/>
          <p:nvPr/>
        </p:nvSpPr>
        <p:spPr>
          <a:xfrm>
            <a:off x="762000" y="3691494"/>
            <a:ext cx="3711850" cy="7566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85800" y="3682023"/>
            <a:ext cx="3788050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50" spc="-5" dirty="0" smtClean="0">
                <a:solidFill>
                  <a:srgbClr val="686868"/>
                </a:solidFill>
                <a:latin typeface="Century Gothic"/>
                <a:cs typeface="Century Gothic"/>
              </a:rPr>
              <a:t>Where you, the financial adviser, have had sight of the original document, there is a tick box to confirm. If you have  not had sight of the original document, regulations require that each scanned document must be suitably certified and dated before uploading.</a:t>
            </a:r>
            <a:endParaRPr lang="en-GB" sz="950" spc="-5" dirty="0">
              <a:solidFill>
                <a:srgbClr val="686868"/>
              </a:solidFill>
              <a:latin typeface="Century Gothic"/>
              <a:cs typeface="Century Gothic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62000" y="4558052"/>
            <a:ext cx="3711850" cy="5473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62000" y="4610100"/>
            <a:ext cx="378805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50" spc="-5" dirty="0" smtClean="0">
                <a:solidFill>
                  <a:srgbClr val="686868"/>
                </a:solidFill>
                <a:latin typeface="Century Gothic"/>
                <a:cs typeface="Century Gothic"/>
              </a:rPr>
              <a:t>In exception circumstances, where an applicant cannot supply an item from </a:t>
            </a:r>
            <a:r>
              <a:rPr lang="en-GB" sz="950" b="1" spc="-5" dirty="0" smtClean="0">
                <a:solidFill>
                  <a:srgbClr val="686868"/>
                </a:solidFill>
                <a:latin typeface="Century Gothic"/>
                <a:cs typeface="Century Gothic"/>
              </a:rPr>
              <a:t>Part 1</a:t>
            </a:r>
            <a:r>
              <a:rPr lang="en-GB" sz="950" spc="-5" dirty="0" smtClean="0">
                <a:solidFill>
                  <a:srgbClr val="686868"/>
                </a:solidFill>
                <a:latin typeface="Century Gothic"/>
                <a:cs typeface="Century Gothic"/>
              </a:rPr>
              <a:t>, we require a reason why and an additional form of address verification, as indicated in </a:t>
            </a:r>
            <a:r>
              <a:rPr lang="en-GB" sz="950" b="1" spc="-5" dirty="0" smtClean="0">
                <a:solidFill>
                  <a:srgbClr val="686868"/>
                </a:solidFill>
                <a:latin typeface="Century Gothic"/>
                <a:cs typeface="Century Gothic"/>
              </a:rPr>
              <a:t>Part 2</a:t>
            </a:r>
            <a:r>
              <a:rPr lang="en-GB" sz="950" spc="-5" dirty="0" smtClean="0">
                <a:solidFill>
                  <a:srgbClr val="686868"/>
                </a:solidFill>
                <a:latin typeface="Century Gothic"/>
                <a:cs typeface="Century Gothic"/>
              </a:rPr>
              <a:t>.</a:t>
            </a:r>
            <a:endParaRPr lang="en-GB" sz="950" spc="-5" dirty="0">
              <a:solidFill>
                <a:srgbClr val="686868"/>
              </a:solidFill>
              <a:latin typeface="Century Gothic"/>
              <a:cs typeface="Century Gothic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26944" y="2241524"/>
            <a:ext cx="3885565" cy="1946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3065" marR="387350" indent="635"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8F7137"/>
                </a:solidFill>
                <a:latin typeface="Century Gothic"/>
                <a:cs typeface="Century Gothic"/>
              </a:rPr>
              <a:t>A </a:t>
            </a:r>
            <a:r>
              <a:rPr sz="1800" spc="150" dirty="0">
                <a:solidFill>
                  <a:srgbClr val="8F7137"/>
                </a:solidFill>
                <a:latin typeface="Century Gothic"/>
                <a:cs typeface="Century Gothic"/>
              </a:rPr>
              <a:t>WEALTH </a:t>
            </a:r>
            <a:r>
              <a:rPr sz="1800" spc="90" dirty="0">
                <a:solidFill>
                  <a:srgbClr val="8F7137"/>
                </a:solidFill>
                <a:latin typeface="Century Gothic"/>
                <a:cs typeface="Century Gothic"/>
              </a:rPr>
              <a:t>OF </a:t>
            </a:r>
            <a:r>
              <a:rPr sz="1800" spc="9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800" spc="165" dirty="0">
                <a:solidFill>
                  <a:srgbClr val="FFFFFF"/>
                </a:solidFill>
                <a:latin typeface="Century Gothic"/>
                <a:cs typeface="Century Gothic"/>
              </a:rPr>
              <a:t>EXPERTISE,</a:t>
            </a:r>
            <a:r>
              <a:rPr sz="1800" spc="38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800" spc="165" dirty="0">
                <a:solidFill>
                  <a:srgbClr val="FFFFFF"/>
                </a:solidFill>
                <a:latin typeface="Century Gothic"/>
                <a:cs typeface="Century Gothic"/>
              </a:rPr>
              <a:t>EXPERIENCE,</a:t>
            </a:r>
            <a:r>
              <a:rPr sz="1800" spc="-30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endParaRPr sz="1800" dirty="0">
              <a:latin typeface="Century Gothic"/>
              <a:cs typeface="Century Gothic"/>
            </a:endParaRPr>
          </a:p>
          <a:p>
            <a:pPr marL="12700" marR="5080" algn="ctr">
              <a:lnSpc>
                <a:spcPct val="100000"/>
              </a:lnSpc>
            </a:pPr>
            <a:r>
              <a:rPr sz="1800" spc="180" dirty="0">
                <a:solidFill>
                  <a:srgbClr val="FFFFFF"/>
                </a:solidFill>
                <a:latin typeface="Century Gothic"/>
                <a:cs typeface="Century Gothic"/>
              </a:rPr>
              <a:t>UNDERSTANDING, </a:t>
            </a:r>
            <a:r>
              <a:rPr sz="1800" spc="155" dirty="0">
                <a:solidFill>
                  <a:srgbClr val="FFFFFF"/>
                </a:solidFill>
                <a:latin typeface="Century Gothic"/>
                <a:cs typeface="Century Gothic"/>
              </a:rPr>
              <a:t>SERVICE  </a:t>
            </a:r>
            <a:r>
              <a:rPr sz="1800" spc="165" dirty="0">
                <a:solidFill>
                  <a:srgbClr val="FFFFFF"/>
                </a:solidFill>
                <a:latin typeface="Century Gothic"/>
                <a:cs typeface="Century Gothic"/>
              </a:rPr>
              <a:t>EXCELLENCE </a:t>
            </a:r>
            <a:r>
              <a:rPr sz="1800" spc="125" dirty="0">
                <a:solidFill>
                  <a:srgbClr val="FFFFFF"/>
                </a:solidFill>
                <a:latin typeface="Century Gothic"/>
                <a:cs typeface="Century Gothic"/>
              </a:rPr>
              <a:t>AND </a:t>
            </a:r>
            <a:r>
              <a:rPr sz="1800" spc="175" dirty="0">
                <a:solidFill>
                  <a:srgbClr val="FFFFFF"/>
                </a:solidFill>
                <a:latin typeface="Century Gothic"/>
                <a:cs typeface="Century Gothic"/>
              </a:rPr>
              <a:t>TECHNICAL  </a:t>
            </a:r>
            <a:r>
              <a:rPr sz="1800" spc="155" dirty="0">
                <a:solidFill>
                  <a:srgbClr val="FFFFFF"/>
                </a:solidFill>
                <a:latin typeface="Century Gothic"/>
                <a:cs typeface="Century Gothic"/>
              </a:rPr>
              <a:t>SUPPORT </a:t>
            </a:r>
            <a:r>
              <a:rPr sz="1800" spc="150" dirty="0">
                <a:solidFill>
                  <a:srgbClr val="FFFFFF"/>
                </a:solidFill>
                <a:latin typeface="Century Gothic"/>
                <a:cs typeface="Century Gothic"/>
              </a:rPr>
              <a:t>THAT </a:t>
            </a:r>
            <a:r>
              <a:rPr sz="1800" spc="155" dirty="0">
                <a:solidFill>
                  <a:srgbClr val="FFFFFF"/>
                </a:solidFill>
                <a:latin typeface="Century Gothic"/>
                <a:cs typeface="Century Gothic"/>
              </a:rPr>
              <a:t>MAKES </a:t>
            </a:r>
            <a:r>
              <a:rPr sz="1800" dirty="0">
                <a:solidFill>
                  <a:srgbClr val="FFFFFF"/>
                </a:solidFill>
                <a:latin typeface="Century Gothic"/>
                <a:cs typeface="Century Gothic"/>
              </a:rPr>
              <a:t>A  </a:t>
            </a:r>
            <a:r>
              <a:rPr sz="1800" spc="165" dirty="0">
                <a:solidFill>
                  <a:srgbClr val="8F7137"/>
                </a:solidFill>
                <a:latin typeface="Century Gothic"/>
                <a:cs typeface="Century Gothic"/>
              </a:rPr>
              <a:t>DIFFERENCE </a:t>
            </a:r>
            <a:r>
              <a:rPr sz="1800" spc="125" dirty="0">
                <a:solidFill>
                  <a:srgbClr val="FFFFFF"/>
                </a:solidFill>
                <a:latin typeface="Century Gothic"/>
                <a:cs typeface="Century Gothic"/>
              </a:rPr>
              <a:t>FOR YOU AND  </a:t>
            </a:r>
            <a:r>
              <a:rPr sz="1800" spc="150" dirty="0">
                <a:solidFill>
                  <a:srgbClr val="FFFFFF"/>
                </a:solidFill>
                <a:latin typeface="Century Gothic"/>
                <a:cs typeface="Century Gothic"/>
              </a:rPr>
              <a:t>YOUR</a:t>
            </a:r>
            <a:r>
              <a:rPr sz="1800" spc="35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800" spc="155" dirty="0">
                <a:solidFill>
                  <a:srgbClr val="FFFFFF"/>
                </a:solidFill>
                <a:latin typeface="Century Gothic"/>
                <a:cs typeface="Century Gothic"/>
              </a:rPr>
              <a:t>CLIENTS</a:t>
            </a:r>
            <a:r>
              <a:rPr sz="1800" spc="-30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endParaRPr sz="1800" dirty="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66675">
              <a:lnSpc>
                <a:spcPct val="100000"/>
              </a:lnSpc>
              <a:spcBef>
                <a:spcPts val="465"/>
              </a:spcBef>
            </a:pPr>
            <a:fld id="{81D60167-4931-47E6-BA6A-407CBD079E47}" type="slidenum">
              <a:rPr spc="-5" dirty="0"/>
              <a:t>2</a:t>
            </a:fld>
            <a:endParaRPr spc="-5" dirty="0"/>
          </a:p>
        </p:txBody>
      </p:sp>
      <p:sp>
        <p:nvSpPr>
          <p:cNvPr id="4" name="Rectangle 3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176" y="394639"/>
            <a:ext cx="6786245" cy="6896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575"/>
              </a:lnSpc>
              <a:spcBef>
                <a:spcPts val="100"/>
              </a:spcBef>
            </a:pPr>
            <a:r>
              <a:rPr spc="160" dirty="0"/>
              <a:t>KEYING </a:t>
            </a:r>
            <a:r>
              <a:rPr spc="100" dirty="0"/>
              <a:t>AN </a:t>
            </a:r>
            <a:r>
              <a:rPr spc="160" dirty="0"/>
              <a:t>ONLINE</a:t>
            </a:r>
            <a:r>
              <a:rPr spc="780" dirty="0"/>
              <a:t> </a:t>
            </a:r>
            <a:r>
              <a:rPr spc="200" dirty="0"/>
              <a:t>APPLICATION</a:t>
            </a:r>
          </a:p>
          <a:p>
            <a:pPr marL="46355">
              <a:lnSpc>
                <a:spcPts val="1655"/>
              </a:lnSpc>
            </a:pPr>
            <a:r>
              <a:rPr sz="1400" dirty="0">
                <a:solidFill>
                  <a:srgbClr val="8F7237"/>
                </a:solidFill>
              </a:rPr>
              <a:t>NOTES</a:t>
            </a:r>
            <a:endParaRPr sz="1400"/>
          </a:p>
        </p:txBody>
      </p:sp>
      <p:sp>
        <p:nvSpPr>
          <p:cNvPr id="3" name="object 3"/>
          <p:cNvSpPr/>
          <p:nvPr/>
        </p:nvSpPr>
        <p:spPr>
          <a:xfrm>
            <a:off x="6952916" y="5944866"/>
            <a:ext cx="1842207" cy="5322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13040" y="6253243"/>
            <a:ext cx="2302040" cy="2305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55090" y="6276547"/>
            <a:ext cx="0" cy="237490"/>
          </a:xfrm>
          <a:custGeom>
            <a:avLst/>
            <a:gdLst/>
            <a:ahLst/>
            <a:cxnLst/>
            <a:rect l="l" t="t" r="r" b="b"/>
            <a:pathLst>
              <a:path h="237490">
                <a:moveTo>
                  <a:pt x="0" y="0"/>
                </a:moveTo>
                <a:lnTo>
                  <a:pt x="0" y="23707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xfrm>
            <a:off x="403555" y="1479740"/>
            <a:ext cx="8336889" cy="33368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4950" marR="357505">
              <a:lnSpc>
                <a:spcPct val="100000"/>
              </a:lnSpc>
              <a:spcBef>
                <a:spcPts val="100"/>
              </a:spcBef>
            </a:pPr>
            <a:r>
              <a:rPr dirty="0"/>
              <a:t>Within the online </a:t>
            </a:r>
            <a:r>
              <a:rPr spc="-5" dirty="0"/>
              <a:t>application, </a:t>
            </a:r>
            <a:r>
              <a:rPr dirty="0"/>
              <a:t>there </a:t>
            </a:r>
            <a:r>
              <a:rPr spc="-5" dirty="0"/>
              <a:t>is </a:t>
            </a:r>
            <a:r>
              <a:rPr dirty="0"/>
              <a:t>a 'notes' tab </a:t>
            </a:r>
            <a:r>
              <a:rPr spc="-5" dirty="0"/>
              <a:t>which allows you </a:t>
            </a:r>
            <a:r>
              <a:rPr dirty="0"/>
              <a:t>to  </a:t>
            </a:r>
            <a:r>
              <a:rPr spc="-5" dirty="0"/>
              <a:t>provide any additional </a:t>
            </a:r>
            <a:r>
              <a:rPr dirty="0"/>
              <a:t>commentary </a:t>
            </a:r>
            <a:r>
              <a:rPr spc="-5" dirty="0"/>
              <a:t>which </a:t>
            </a:r>
            <a:r>
              <a:rPr dirty="0"/>
              <a:t>may </a:t>
            </a:r>
            <a:r>
              <a:rPr spc="-5" dirty="0"/>
              <a:t>be</a:t>
            </a:r>
            <a:r>
              <a:rPr spc="-20" dirty="0"/>
              <a:t> </a:t>
            </a:r>
            <a:r>
              <a:rPr dirty="0"/>
              <a:t>useful.</a:t>
            </a:r>
          </a:p>
          <a:p>
            <a:pPr marL="222250">
              <a:lnSpc>
                <a:spcPct val="100000"/>
              </a:lnSpc>
              <a:spcBef>
                <a:spcPts val="30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234950" marR="133350">
              <a:lnSpc>
                <a:spcPct val="100000"/>
              </a:lnSpc>
            </a:pPr>
            <a:r>
              <a:rPr dirty="0"/>
              <a:t>You may </a:t>
            </a:r>
            <a:r>
              <a:rPr spc="-5" dirty="0"/>
              <a:t>also wish </a:t>
            </a:r>
            <a:r>
              <a:rPr dirty="0"/>
              <a:t>to upload </a:t>
            </a:r>
            <a:r>
              <a:rPr spc="-5" dirty="0"/>
              <a:t>additional documentation i.e. </a:t>
            </a:r>
            <a:r>
              <a:rPr dirty="0"/>
              <a:t>evidence of  </a:t>
            </a:r>
            <a:r>
              <a:rPr spc="-5" dirty="0"/>
              <a:t>source </a:t>
            </a:r>
            <a:r>
              <a:rPr dirty="0"/>
              <a:t>of </a:t>
            </a:r>
            <a:r>
              <a:rPr spc="-5" dirty="0"/>
              <a:t>investment </a:t>
            </a:r>
            <a:r>
              <a:rPr dirty="0"/>
              <a:t>etc</a:t>
            </a:r>
            <a:r>
              <a:rPr dirty="0" smtClean="0"/>
              <a:t>.</a:t>
            </a:r>
            <a:endParaRPr lang="en-GB" dirty="0" smtClean="0"/>
          </a:p>
          <a:p>
            <a:pPr marL="234950" marR="133350">
              <a:lnSpc>
                <a:spcPct val="100000"/>
              </a:lnSpc>
            </a:pPr>
            <a:endParaRPr lang="en-GB" dirty="0"/>
          </a:p>
          <a:p>
            <a:pPr marL="234950" marR="133350">
              <a:lnSpc>
                <a:spcPct val="100000"/>
              </a:lnSpc>
            </a:pPr>
            <a:r>
              <a:rPr lang="en-GB" spc="-5" dirty="0"/>
              <a:t>This is also where you would scan your signed application form should a stylus not be available.</a:t>
            </a:r>
            <a:endParaRPr spc="-5" dirty="0"/>
          </a:p>
          <a:p>
            <a:pPr marL="222250">
              <a:lnSpc>
                <a:spcPct val="100000"/>
              </a:lnSpc>
            </a:pPr>
            <a:endParaRPr spc="-5" dirty="0"/>
          </a:p>
          <a:p>
            <a:pPr marL="234950" marR="5080">
              <a:lnSpc>
                <a:spcPct val="100000"/>
              </a:lnSpc>
            </a:pPr>
            <a:r>
              <a:rPr dirty="0"/>
              <a:t>There </a:t>
            </a:r>
            <a:r>
              <a:rPr spc="-5" dirty="0"/>
              <a:t>is </a:t>
            </a:r>
            <a:r>
              <a:rPr dirty="0"/>
              <a:t>no </a:t>
            </a:r>
            <a:r>
              <a:rPr spc="-5" dirty="0"/>
              <a:t>limit </a:t>
            </a:r>
            <a:r>
              <a:rPr dirty="0"/>
              <a:t>to the </a:t>
            </a:r>
            <a:r>
              <a:rPr spc="-5" dirty="0"/>
              <a:t>information </a:t>
            </a:r>
            <a:r>
              <a:rPr dirty="0"/>
              <a:t>or </a:t>
            </a:r>
            <a:r>
              <a:rPr spc="-5" dirty="0"/>
              <a:t>documents provided within </a:t>
            </a:r>
            <a:r>
              <a:rPr dirty="0"/>
              <a:t>this  </a:t>
            </a:r>
            <a:r>
              <a:rPr spc="-5" dirty="0"/>
              <a:t>section, it is purely at your discretion and what additional information you  </a:t>
            </a:r>
            <a:r>
              <a:rPr dirty="0"/>
              <a:t>feel </a:t>
            </a:r>
            <a:r>
              <a:rPr spc="-5" dirty="0"/>
              <a:t>is </a:t>
            </a:r>
            <a:r>
              <a:rPr dirty="0"/>
              <a:t>of relevance to the</a:t>
            </a:r>
            <a:r>
              <a:rPr spc="-10" dirty="0"/>
              <a:t> </a:t>
            </a:r>
            <a:r>
              <a:rPr spc="-5" dirty="0"/>
              <a:t>application.</a:t>
            </a:r>
          </a:p>
        </p:txBody>
      </p:sp>
      <p:sp>
        <p:nvSpPr>
          <p:cNvPr id="7" name="object 7"/>
          <p:cNvSpPr/>
          <p:nvPr/>
        </p:nvSpPr>
        <p:spPr>
          <a:xfrm>
            <a:off x="4419600" y="4998831"/>
            <a:ext cx="889415" cy="98095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94525" y="6296160"/>
            <a:ext cx="191135" cy="1809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sz="1000" spc="-5" dirty="0">
                <a:solidFill>
                  <a:srgbClr val="8F7237"/>
                </a:solidFill>
                <a:latin typeface="Century Gothic"/>
                <a:cs typeface="Century Gothic"/>
              </a:rPr>
              <a:t>20</a:t>
            </a:fld>
            <a:endParaRPr sz="1000">
              <a:latin typeface="Century Gothic"/>
              <a:cs typeface="Century Gothic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50595" y="373305"/>
            <a:ext cx="3620135" cy="74231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spc="150" dirty="0"/>
              <a:t>SIGN </a:t>
            </a:r>
            <a:r>
              <a:rPr spc="125" dirty="0"/>
              <a:t>AND</a:t>
            </a:r>
            <a:r>
              <a:rPr spc="575" dirty="0"/>
              <a:t> </a:t>
            </a:r>
            <a:r>
              <a:rPr spc="200" dirty="0"/>
              <a:t>SUBMIT</a:t>
            </a: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400" dirty="0">
                <a:solidFill>
                  <a:srgbClr val="8F7237"/>
                </a:solidFill>
              </a:rPr>
              <a:t>FINAL </a:t>
            </a:r>
            <a:r>
              <a:rPr sz="1400" spc="-5" dirty="0">
                <a:solidFill>
                  <a:srgbClr val="8F7237"/>
                </a:solidFill>
              </a:rPr>
              <a:t>SUBMISSION </a:t>
            </a:r>
            <a:r>
              <a:rPr sz="1400" dirty="0">
                <a:solidFill>
                  <a:srgbClr val="8F7237"/>
                </a:solidFill>
              </a:rPr>
              <a:t>AND</a:t>
            </a:r>
            <a:r>
              <a:rPr sz="1400" spc="-10" dirty="0">
                <a:solidFill>
                  <a:srgbClr val="8F7237"/>
                </a:solidFill>
              </a:rPr>
              <a:t> </a:t>
            </a:r>
            <a:r>
              <a:rPr sz="1400" spc="-5" dirty="0">
                <a:solidFill>
                  <a:srgbClr val="8F7237"/>
                </a:solidFill>
              </a:rPr>
              <a:t>DECLARATIONS</a:t>
            </a:r>
            <a:endParaRPr sz="1400"/>
          </a:p>
        </p:txBody>
      </p:sp>
      <p:sp>
        <p:nvSpPr>
          <p:cNvPr id="3" name="object 3"/>
          <p:cNvSpPr txBox="1"/>
          <p:nvPr/>
        </p:nvSpPr>
        <p:spPr>
          <a:xfrm>
            <a:off x="554608" y="1415592"/>
            <a:ext cx="770128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Once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data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entry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is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complete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and you are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ready to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submit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  completed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application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to Utmost, click the 'submit' tab. This tab</a:t>
            </a:r>
            <a:r>
              <a:rPr sz="1800" spc="-110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holds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all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of the required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declarations which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must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be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carefully read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by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applicant(s) and signed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accordingly.</a:t>
            </a:r>
            <a:endParaRPr sz="1800" dirty="0">
              <a:latin typeface="Century Gothic"/>
              <a:cs typeface="Century Gothic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324608" y="2943801"/>
            <a:ext cx="831302" cy="8229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800242" y="2948709"/>
            <a:ext cx="822998" cy="8230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894516" y="2973653"/>
            <a:ext cx="1147112" cy="6567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68972" y="4122978"/>
            <a:ext cx="7932420" cy="14106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Questions which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have not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been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filled out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will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not form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part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of the final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application submission, so it is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essential that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you are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happy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with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  completed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data before submitting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application.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You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are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not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able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to  make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any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changes once the online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application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has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been</a:t>
            </a:r>
            <a:r>
              <a:rPr sz="1800" spc="-65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submitted</a:t>
            </a:r>
            <a:r>
              <a:rPr sz="1800" spc="-5" dirty="0" smtClean="0">
                <a:solidFill>
                  <a:srgbClr val="686868"/>
                </a:solidFill>
                <a:latin typeface="Century Gothic"/>
                <a:cs typeface="Century Gothic"/>
              </a:rPr>
              <a:t>.</a:t>
            </a:r>
            <a:endParaRPr lang="en-GB" sz="1800" spc="-5" dirty="0" smtClean="0">
              <a:solidFill>
                <a:srgbClr val="686868"/>
              </a:solidFill>
              <a:latin typeface="Century Gothic"/>
              <a:cs typeface="Century Gothic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lang="en-GB" spc="-5" dirty="0">
              <a:solidFill>
                <a:srgbClr val="686868"/>
              </a:solidFill>
              <a:latin typeface="Century Gothic"/>
              <a:cs typeface="Century Gothic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917057" y="5884883"/>
            <a:ext cx="1842207" cy="53226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161047" y="6243802"/>
            <a:ext cx="2302040" cy="23052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46184" y="6231200"/>
            <a:ext cx="0" cy="237490"/>
          </a:xfrm>
          <a:custGeom>
            <a:avLst/>
            <a:gdLst/>
            <a:ahLst/>
            <a:cxnLst/>
            <a:rect l="l" t="t" r="r" b="b"/>
            <a:pathLst>
              <a:path h="237489">
                <a:moveTo>
                  <a:pt x="0" y="0"/>
                </a:moveTo>
                <a:lnTo>
                  <a:pt x="0" y="23707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741400" y="6250021"/>
            <a:ext cx="165735" cy="1809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spc="-10" dirty="0">
                <a:solidFill>
                  <a:srgbClr val="8F7237"/>
                </a:solidFill>
                <a:latin typeface="Century Gothic"/>
                <a:cs typeface="Century Gothic"/>
              </a:rPr>
              <a:t>2</a:t>
            </a:r>
            <a:r>
              <a:rPr sz="1000" spc="-5" dirty="0">
                <a:solidFill>
                  <a:srgbClr val="8F7237"/>
                </a:solidFill>
                <a:latin typeface="Century Gothic"/>
                <a:cs typeface="Century Gothic"/>
              </a:rPr>
              <a:t>1</a:t>
            </a:r>
            <a:endParaRPr sz="1000">
              <a:latin typeface="Century Gothic"/>
              <a:cs typeface="Century Gothic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2432" y="208648"/>
            <a:ext cx="485521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50" dirty="0"/>
              <a:t>YOUR </a:t>
            </a:r>
            <a:r>
              <a:rPr spc="155" dirty="0"/>
              <a:t>LOCAL</a:t>
            </a:r>
            <a:r>
              <a:rPr spc="575" dirty="0"/>
              <a:t> </a:t>
            </a:r>
            <a:r>
              <a:rPr spc="200" dirty="0"/>
              <a:t>CONTACT</a:t>
            </a:r>
          </a:p>
        </p:txBody>
      </p:sp>
      <p:sp>
        <p:nvSpPr>
          <p:cNvPr id="3" name="object 3"/>
          <p:cNvSpPr/>
          <p:nvPr/>
        </p:nvSpPr>
        <p:spPr>
          <a:xfrm>
            <a:off x="6917057" y="5906510"/>
            <a:ext cx="1842207" cy="5322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69283" y="6332637"/>
            <a:ext cx="2168349" cy="2171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54420" y="6320034"/>
            <a:ext cx="0" cy="237490"/>
          </a:xfrm>
          <a:custGeom>
            <a:avLst/>
            <a:gdLst/>
            <a:ahLst/>
            <a:cxnLst/>
            <a:rect l="l" t="t" r="r" b="b"/>
            <a:pathLst>
              <a:path h="237490">
                <a:moveTo>
                  <a:pt x="0" y="0"/>
                </a:moveTo>
                <a:lnTo>
                  <a:pt x="0" y="23707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575056" y="339877"/>
            <a:ext cx="151828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Kenny </a:t>
            </a:r>
            <a:r>
              <a:rPr sz="800" b="1" dirty="0">
                <a:solidFill>
                  <a:srgbClr val="FFFFFF"/>
                </a:solidFill>
                <a:latin typeface="Century Gothic"/>
                <a:cs typeface="Century Gothic"/>
              </a:rPr>
              <a:t>McCall</a:t>
            </a:r>
            <a:endParaRPr sz="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sz="800" spc="-5" dirty="0">
                <a:solidFill>
                  <a:srgbClr val="FFFFFF"/>
                </a:solidFill>
                <a:latin typeface="Century Gothic"/>
                <a:cs typeface="Century Gothic"/>
              </a:rPr>
              <a:t>Scotland and </a:t>
            </a:r>
            <a:r>
              <a:rPr sz="800" dirty="0">
                <a:solidFill>
                  <a:srgbClr val="FFFFFF"/>
                </a:solidFill>
                <a:latin typeface="Century Gothic"/>
                <a:cs typeface="Century Gothic"/>
              </a:rPr>
              <a:t>Northern</a:t>
            </a:r>
            <a:r>
              <a:rPr sz="800" spc="-6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800" spc="-5" dirty="0">
                <a:solidFill>
                  <a:srgbClr val="FFFFFF"/>
                </a:solidFill>
                <a:latin typeface="Century Gothic"/>
                <a:cs typeface="Century Gothic"/>
              </a:rPr>
              <a:t>Ireland</a:t>
            </a:r>
            <a:endParaRPr sz="800">
              <a:latin typeface="Century Gothic"/>
              <a:cs typeface="Century Gothic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12229" y="6245499"/>
            <a:ext cx="215900" cy="274320"/>
          </a:xfrm>
          <a:prstGeom prst="rect">
            <a:avLst/>
          </a:prstGeom>
        </p:spPr>
        <p:txBody>
          <a:bodyPr vert="horz" wrap="square" lIns="0" tIns="106045" rIns="0" bIns="0" rtlCol="0">
            <a:spAutoFit/>
          </a:bodyPr>
          <a:lstStyle/>
          <a:p>
            <a:pPr marL="49530">
              <a:lnSpc>
                <a:spcPct val="100000"/>
              </a:lnSpc>
              <a:spcBef>
                <a:spcPts val="835"/>
              </a:spcBef>
            </a:pPr>
            <a:fld id="{81D60167-4931-47E6-BA6A-407CBD079E47}" type="slidenum">
              <a:rPr sz="1000" spc="-5" dirty="0">
                <a:solidFill>
                  <a:srgbClr val="8F7237"/>
                </a:solidFill>
                <a:latin typeface="Century Gothic"/>
                <a:cs typeface="Century Gothic"/>
              </a:rPr>
              <a:t>22</a:t>
            </a:fld>
            <a:endParaRPr sz="1000" dirty="0">
              <a:latin typeface="Century Gothic"/>
              <a:cs typeface="Century Gothic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85800"/>
            <a:ext cx="8153400" cy="5161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381000" y="838200"/>
            <a:ext cx="21336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4505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45845" y="1136967"/>
            <a:ext cx="1840864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FFFFFF"/>
                </a:solidFill>
                <a:latin typeface="Century Gothic"/>
                <a:cs typeface="Century Gothic"/>
              </a:rPr>
              <a:t>+44 </a:t>
            </a:r>
            <a:r>
              <a:rPr sz="1400" spc="-5" dirty="0">
                <a:solidFill>
                  <a:srgbClr val="FFFFFF"/>
                </a:solidFill>
                <a:latin typeface="Century Gothic"/>
                <a:cs typeface="Century Gothic"/>
              </a:rPr>
              <a:t>(0) </a:t>
            </a:r>
            <a:r>
              <a:rPr sz="1400" spc="-5" dirty="0" smtClean="0">
                <a:solidFill>
                  <a:srgbClr val="FFFFFF"/>
                </a:solidFill>
                <a:latin typeface="Century Gothic"/>
                <a:cs typeface="Century Gothic"/>
              </a:rPr>
              <a:t>1624 6</a:t>
            </a:r>
            <a:r>
              <a:rPr lang="en-IE" sz="1400" spc="-5" dirty="0" smtClean="0">
                <a:solidFill>
                  <a:srgbClr val="FFFFFF"/>
                </a:solidFill>
                <a:latin typeface="Century Gothic"/>
                <a:cs typeface="Century Gothic"/>
              </a:rPr>
              <a:t>653 251</a:t>
            </a:r>
            <a:endParaRPr sz="1400" dirty="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45845" y="1586725"/>
            <a:ext cx="4540555" cy="23365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604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FFFFFF"/>
                </a:solidFill>
                <a:latin typeface="Century Gothic"/>
                <a:cs typeface="Century Gothic"/>
              </a:rPr>
              <a:t>welcome@utmostwealth.com</a:t>
            </a:r>
            <a:endParaRPr sz="1400" dirty="0">
              <a:latin typeface="Century Gothic"/>
              <a:cs typeface="Century Gothic"/>
            </a:endParaRPr>
          </a:p>
          <a:p>
            <a:pPr marL="19685" marR="1139825">
              <a:lnSpc>
                <a:spcPct val="100000"/>
              </a:lnSpc>
              <a:spcBef>
                <a:spcPts val="1200"/>
              </a:spcBef>
            </a:pPr>
            <a:r>
              <a:rPr lang="en-IE" sz="1400" dirty="0" smtClean="0">
                <a:solidFill>
                  <a:srgbClr val="FFFFFF"/>
                </a:solidFill>
                <a:latin typeface="Century Gothic"/>
                <a:cs typeface="Century Gothic"/>
              </a:rPr>
              <a:t>Utmost International Isle of Man Limited</a:t>
            </a:r>
            <a:br>
              <a:rPr lang="en-IE" sz="1400" dirty="0" smtClean="0">
                <a:solidFill>
                  <a:srgbClr val="FFFFFF"/>
                </a:solidFill>
                <a:latin typeface="Century Gothic"/>
                <a:cs typeface="Century Gothic"/>
              </a:rPr>
            </a:br>
            <a:r>
              <a:rPr lang="en-IE" sz="1400" dirty="0" smtClean="0">
                <a:solidFill>
                  <a:srgbClr val="FFFFFF"/>
                </a:solidFill>
                <a:latin typeface="Century Gothic"/>
                <a:cs typeface="Century Gothic"/>
              </a:rPr>
              <a:t>King Edward Bay House</a:t>
            </a:r>
            <a:br>
              <a:rPr lang="en-IE" sz="1400" dirty="0" smtClean="0">
                <a:solidFill>
                  <a:srgbClr val="FFFFFF"/>
                </a:solidFill>
                <a:latin typeface="Century Gothic"/>
                <a:cs typeface="Century Gothic"/>
              </a:rPr>
            </a:br>
            <a:r>
              <a:rPr lang="en-IE" sz="1400" dirty="0" smtClean="0">
                <a:solidFill>
                  <a:srgbClr val="FFFFFF"/>
                </a:solidFill>
                <a:latin typeface="Century Gothic"/>
                <a:cs typeface="Century Gothic"/>
              </a:rPr>
              <a:t>King Edward Road</a:t>
            </a:r>
            <a:br>
              <a:rPr lang="en-IE" sz="1400" dirty="0" smtClean="0">
                <a:solidFill>
                  <a:srgbClr val="FFFFFF"/>
                </a:solidFill>
                <a:latin typeface="Century Gothic"/>
                <a:cs typeface="Century Gothic"/>
              </a:rPr>
            </a:br>
            <a:r>
              <a:rPr lang="en-IE" sz="1400" dirty="0" smtClean="0">
                <a:solidFill>
                  <a:srgbClr val="FFFFFF"/>
                </a:solidFill>
                <a:latin typeface="Century Gothic"/>
                <a:cs typeface="Century Gothic"/>
              </a:rPr>
              <a:t>Onchan</a:t>
            </a:r>
            <a:br>
              <a:rPr lang="en-IE" sz="1400" dirty="0" smtClean="0">
                <a:solidFill>
                  <a:srgbClr val="FFFFFF"/>
                </a:solidFill>
                <a:latin typeface="Century Gothic"/>
                <a:cs typeface="Century Gothic"/>
              </a:rPr>
            </a:br>
            <a:r>
              <a:rPr lang="en-IE" sz="1400" dirty="0" smtClean="0">
                <a:solidFill>
                  <a:srgbClr val="FFFFFF"/>
                </a:solidFill>
                <a:latin typeface="Century Gothic"/>
                <a:cs typeface="Century Gothic"/>
              </a:rPr>
              <a:t>Isle of Man</a:t>
            </a:r>
            <a:br>
              <a:rPr lang="en-IE" sz="1400" dirty="0" smtClean="0">
                <a:solidFill>
                  <a:srgbClr val="FFFFFF"/>
                </a:solidFill>
                <a:latin typeface="Century Gothic"/>
                <a:cs typeface="Century Gothic"/>
              </a:rPr>
            </a:br>
            <a:r>
              <a:rPr lang="en-IE" sz="1400" dirty="0" smtClean="0">
                <a:solidFill>
                  <a:srgbClr val="FFFFFF"/>
                </a:solidFill>
                <a:latin typeface="Century Gothic"/>
                <a:cs typeface="Century Gothic"/>
              </a:rPr>
              <a:t>IM99 1NU</a:t>
            </a:r>
            <a:br>
              <a:rPr lang="en-IE" sz="1400" dirty="0" smtClean="0">
                <a:solidFill>
                  <a:srgbClr val="FFFFFF"/>
                </a:solidFill>
                <a:latin typeface="Century Gothic"/>
                <a:cs typeface="Century Gothic"/>
              </a:rPr>
            </a:br>
            <a:r>
              <a:rPr lang="en-IE" sz="1400" dirty="0" smtClean="0">
                <a:solidFill>
                  <a:srgbClr val="FFFFFF"/>
                </a:solidFill>
                <a:latin typeface="Century Gothic"/>
                <a:cs typeface="Century Gothic"/>
              </a:rPr>
              <a:t>British Isles</a:t>
            </a:r>
            <a:endParaRPr sz="14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spc="-5" dirty="0" smtClean="0">
                <a:solidFill>
                  <a:srgbClr val="FFFFFF"/>
                </a:solidFill>
                <a:latin typeface="Century Gothic"/>
                <a:cs typeface="Century Gothic"/>
              </a:rPr>
              <a:t>www.utmost</a:t>
            </a:r>
            <a:r>
              <a:rPr lang="en-GB" sz="1400" spc="-5" dirty="0" smtClean="0">
                <a:solidFill>
                  <a:srgbClr val="FFFFFF"/>
                </a:solidFill>
                <a:latin typeface="Century Gothic"/>
                <a:cs typeface="Century Gothic"/>
              </a:rPr>
              <a:t>international</a:t>
            </a:r>
            <a:r>
              <a:rPr sz="1400" spc="-5" dirty="0" smtClean="0">
                <a:solidFill>
                  <a:srgbClr val="FFFFFF"/>
                </a:solidFill>
                <a:latin typeface="Century Gothic"/>
                <a:cs typeface="Century Gothic"/>
              </a:rPr>
              <a:t>.com</a:t>
            </a:r>
            <a:endParaRPr sz="1400" dirty="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37591" y="1106143"/>
            <a:ext cx="332485" cy="3657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33400" y="1581594"/>
            <a:ext cx="340867" cy="29095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58355" y="1935385"/>
            <a:ext cx="290957" cy="31584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79120" y="3608589"/>
            <a:ext cx="249427" cy="31584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6677977" y="1183182"/>
            <a:ext cx="134493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9270" marR="5080" indent="-497205">
              <a:lnSpc>
                <a:spcPct val="100000"/>
              </a:lnSpc>
              <a:spcBef>
                <a:spcPts val="100"/>
              </a:spcBef>
            </a:pPr>
            <a:r>
              <a:rPr sz="2200" b="1" dirty="0">
                <a:solidFill>
                  <a:srgbClr val="FFFFFF"/>
                </a:solidFill>
                <a:latin typeface="Century Gothic"/>
                <a:cs typeface="Century Gothic"/>
              </a:rPr>
              <a:t>CONTACT  </a:t>
            </a:r>
            <a:r>
              <a:rPr sz="22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US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12229" y="6245499"/>
            <a:ext cx="215900" cy="274320"/>
          </a:xfrm>
          <a:prstGeom prst="rect">
            <a:avLst/>
          </a:prstGeom>
        </p:spPr>
        <p:txBody>
          <a:bodyPr vert="horz" wrap="square" lIns="0" tIns="106045" rIns="0" bIns="0" rtlCol="0">
            <a:spAutoFit/>
          </a:bodyPr>
          <a:lstStyle/>
          <a:p>
            <a:pPr marL="49530">
              <a:lnSpc>
                <a:spcPct val="100000"/>
              </a:lnSpc>
              <a:spcBef>
                <a:spcPts val="835"/>
              </a:spcBef>
            </a:pPr>
            <a:fld id="{81D60167-4931-47E6-BA6A-407CBD079E47}" type="slidenum">
              <a:rPr sz="1000" spc="-5" dirty="0">
                <a:solidFill>
                  <a:srgbClr val="8F7237"/>
                </a:solidFill>
                <a:latin typeface="Century Gothic"/>
                <a:cs typeface="Century Gothic"/>
              </a:rPr>
              <a:t>23</a:t>
            </a:fld>
            <a:endParaRPr sz="1000" dirty="0">
              <a:latin typeface="Century Gothic"/>
              <a:cs typeface="Century Gothic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39712" y="304800"/>
            <a:ext cx="485076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IMPORTANT</a:t>
            </a:r>
            <a:r>
              <a:rPr spc="-80" dirty="0"/>
              <a:t> </a:t>
            </a:r>
            <a:r>
              <a:rPr spc="-5" dirty="0"/>
              <a:t>INFORMATION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39712" y="987069"/>
            <a:ext cx="8280000" cy="20595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" marR="112395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entury Gothic" panose="020B0502020202020204" pitchFamily="34" charset="0"/>
                <a:cs typeface="Century Gothic"/>
              </a:rPr>
              <a:t>The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information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contained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in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the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document does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not constitute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advice. It is designed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for financial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adviser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use  only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and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not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intended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for use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with individual</a:t>
            </a:r>
            <a:r>
              <a:rPr sz="1200" spc="-10" dirty="0">
                <a:latin typeface="Century Gothic" panose="020B0502020202020204" pitchFamily="34" charset="0"/>
                <a:cs typeface="Century Gothic"/>
              </a:rPr>
              <a:t>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investors.</a:t>
            </a:r>
            <a:endParaRPr sz="1200" dirty="0">
              <a:latin typeface="Century Gothic" panose="020B0502020202020204" pitchFamily="34" charset="0"/>
              <a:cs typeface="Century Gothic"/>
            </a:endParaRPr>
          </a:p>
          <a:p>
            <a:pPr>
              <a:lnSpc>
                <a:spcPct val="100000"/>
              </a:lnSpc>
            </a:pPr>
            <a:endParaRPr sz="1200" dirty="0">
              <a:latin typeface="Century Gothic" panose="020B0502020202020204" pitchFamily="34" charset="0"/>
              <a:cs typeface="Times New Roman"/>
            </a:endParaRPr>
          </a:p>
          <a:p>
            <a:pPr marL="26670" marR="50800">
              <a:lnSpc>
                <a:spcPct val="100000"/>
              </a:lnSpc>
            </a:pPr>
            <a:r>
              <a:rPr sz="1200" spc="-5" dirty="0">
                <a:latin typeface="Century Gothic" panose="020B0502020202020204" pitchFamily="34" charset="0"/>
                <a:cs typeface="Century Gothic"/>
              </a:rPr>
              <a:t>Information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regarding tax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and practice is based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on our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interpretation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of current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legislation and HM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Revenue &amp;  Customs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policy/practice in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the UK,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Isle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of Man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and Ireland as at </a:t>
            </a:r>
            <a:r>
              <a:rPr lang="en-GB" sz="1200" dirty="0" smtClean="0">
                <a:latin typeface="Century Gothic" panose="020B0502020202020204" pitchFamily="34" charset="0"/>
                <a:cs typeface="Century Gothic"/>
              </a:rPr>
              <a:t>1 January 2021</a:t>
            </a:r>
            <a:r>
              <a:rPr sz="1200" spc="-5" dirty="0" smtClean="0">
                <a:latin typeface="Century Gothic" panose="020B0502020202020204" pitchFamily="34" charset="0"/>
                <a:cs typeface="Century Gothic"/>
              </a:rPr>
              <a:t>.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Tax treatment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is subject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to  change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and individual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circumstances. There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is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therefore a risk that the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value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of the tax treatment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provided by 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a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bond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may</a:t>
            </a:r>
            <a:r>
              <a:rPr sz="1200" spc="-10" dirty="0">
                <a:latin typeface="Century Gothic" panose="020B0502020202020204" pitchFamily="34" charset="0"/>
                <a:cs typeface="Century Gothic"/>
              </a:rPr>
              <a:t>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change.</a:t>
            </a: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00" dirty="0">
              <a:latin typeface="Century Gothic" panose="020B0502020202020204" pitchFamily="34" charset="0"/>
              <a:cs typeface="Times New Roman"/>
            </a:endParaRPr>
          </a:p>
          <a:p>
            <a:pPr marL="26670" marR="5080">
              <a:lnSpc>
                <a:spcPct val="100000"/>
              </a:lnSpc>
            </a:pPr>
            <a:r>
              <a:rPr sz="1200" spc="-5" dirty="0">
                <a:latin typeface="Century Gothic" panose="020B0502020202020204" pitchFamily="34" charset="0"/>
                <a:cs typeface="Century Gothic"/>
              </a:rPr>
              <a:t>International bonds are intended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to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be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a medium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(at least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5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years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old) to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long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term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(over 10 years) investment. 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The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value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of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investment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may fall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as well as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rise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and is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not guaranteed. Your client or their trustees may get  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back less </a:t>
            </a:r>
            <a:r>
              <a:rPr sz="1200" dirty="0">
                <a:latin typeface="Century Gothic" panose="020B0502020202020204" pitchFamily="34" charset="0"/>
                <a:cs typeface="Century Gothic"/>
              </a:rPr>
              <a:t>than they originally</a:t>
            </a:r>
            <a:r>
              <a:rPr sz="1200" spc="-5" dirty="0">
                <a:latin typeface="Century Gothic" panose="020B0502020202020204" pitchFamily="34" charset="0"/>
                <a:cs typeface="Century Gothic"/>
              </a:rPr>
              <a:t> invested</a:t>
            </a:r>
            <a:r>
              <a:rPr sz="1200" spc="-5" dirty="0" smtClean="0">
                <a:latin typeface="Century Gothic" panose="020B0502020202020204" pitchFamily="34" charset="0"/>
                <a:cs typeface="Century Gothic"/>
              </a:rPr>
              <a:t>.</a:t>
            </a:r>
            <a:endParaRPr sz="1200" dirty="0">
              <a:latin typeface="Century Gothic" panose="020B0502020202020204" pitchFamily="34" charset="0"/>
              <a:cs typeface="Century Gothic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093" y="5913931"/>
            <a:ext cx="1842217" cy="53227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82682" y="4605816"/>
            <a:ext cx="82800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IE" sz="1000" dirty="0">
                <a:solidFill>
                  <a:schemeClr val="bg1">
                    <a:lumMod val="50000"/>
                  </a:schemeClr>
                </a:solidFill>
              </a:rPr>
              <a:t>www.utmostinternational.com</a:t>
            </a:r>
          </a:p>
          <a:p>
            <a:pPr algn="just">
              <a:spcAft>
                <a:spcPts val="600"/>
              </a:spcAft>
            </a:pPr>
            <a:r>
              <a:rPr lang="en-IE" sz="1000" dirty="0">
                <a:solidFill>
                  <a:schemeClr val="bg1">
                    <a:lumMod val="50000"/>
                  </a:schemeClr>
                </a:solidFill>
              </a:rPr>
              <a:t>Calls may be monitored and recorded for training purposes and to avoid misunderstandings.</a:t>
            </a:r>
          </a:p>
          <a:p>
            <a:pPr algn="just">
              <a:spcAft>
                <a:spcPts val="600"/>
              </a:spcAft>
            </a:pPr>
            <a:r>
              <a:rPr lang="en-IE" sz="1000" dirty="0">
                <a:solidFill>
                  <a:schemeClr val="bg1">
                    <a:lumMod val="50000"/>
                  </a:schemeClr>
                </a:solidFill>
              </a:rPr>
              <a:t>Utmost International Isle of Man Limited is registered in the Isle of Man under number 24916C. Registered Office: King Edward Bay House, King Edward Road, Onchan, Isle of Man, IM99 1NU, British Isles. Tel: +44 (0)1624 643 345. Licensed by the Isle of Man Financial Services Authority. </a:t>
            </a:r>
          </a:p>
          <a:p>
            <a:pPr algn="just">
              <a:spcAft>
                <a:spcPts val="600"/>
              </a:spcAft>
            </a:pPr>
            <a:r>
              <a:rPr lang="en-IE" sz="1000" dirty="0">
                <a:solidFill>
                  <a:schemeClr val="bg1">
                    <a:lumMod val="50000"/>
                  </a:schemeClr>
                </a:solidFill>
              </a:rPr>
              <a:t>Utmost Wealth Solutions is registered in the Isle of Man as a business name of Utmost International Isle of Man Limited</a:t>
            </a:r>
            <a:r>
              <a:rPr lang="en-IE" sz="10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IE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object 4"/>
          <p:cNvSpPr/>
          <p:nvPr/>
        </p:nvSpPr>
        <p:spPr>
          <a:xfrm>
            <a:off x="869283" y="6332637"/>
            <a:ext cx="2168349" cy="2171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5"/>
          <p:cNvSpPr/>
          <p:nvPr/>
        </p:nvSpPr>
        <p:spPr>
          <a:xfrm>
            <a:off x="754420" y="6320034"/>
            <a:ext cx="0" cy="237490"/>
          </a:xfrm>
          <a:custGeom>
            <a:avLst/>
            <a:gdLst/>
            <a:ahLst/>
            <a:cxnLst/>
            <a:rect l="l" t="t" r="r" b="b"/>
            <a:pathLst>
              <a:path h="237490">
                <a:moveTo>
                  <a:pt x="0" y="0"/>
                </a:moveTo>
                <a:lnTo>
                  <a:pt x="0" y="23707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21"/>
          <p:cNvSpPr txBox="1"/>
          <p:nvPr/>
        </p:nvSpPr>
        <p:spPr>
          <a:xfrm>
            <a:off x="412229" y="6245499"/>
            <a:ext cx="215900" cy="274320"/>
          </a:xfrm>
          <a:prstGeom prst="rect">
            <a:avLst/>
          </a:prstGeom>
        </p:spPr>
        <p:txBody>
          <a:bodyPr vert="horz" wrap="square" lIns="0" tIns="106045" rIns="0" bIns="0" rtlCol="0">
            <a:spAutoFit/>
          </a:bodyPr>
          <a:lstStyle/>
          <a:p>
            <a:pPr marL="49530">
              <a:lnSpc>
                <a:spcPct val="100000"/>
              </a:lnSpc>
              <a:spcBef>
                <a:spcPts val="835"/>
              </a:spcBef>
            </a:pPr>
            <a:fld id="{81D60167-4931-47E6-BA6A-407CBD079E47}" type="slidenum">
              <a:rPr sz="1000" spc="-5" dirty="0">
                <a:solidFill>
                  <a:srgbClr val="8F7237"/>
                </a:solidFill>
                <a:latin typeface="Century Gothic"/>
                <a:cs typeface="Century Gothic"/>
              </a:rPr>
              <a:t>24</a:t>
            </a:fld>
            <a:endParaRPr sz="10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491227" y="0"/>
            <a:ext cx="4652771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33900" y="0"/>
            <a:ext cx="4610100" cy="6858000"/>
          </a:xfrm>
          <a:custGeom>
            <a:avLst/>
            <a:gdLst/>
            <a:ahLst/>
            <a:cxnLst/>
            <a:rect l="l" t="t" r="r" b="b"/>
            <a:pathLst>
              <a:path w="4610100" h="6858000">
                <a:moveTo>
                  <a:pt x="0" y="6858000"/>
                </a:moveTo>
                <a:lnTo>
                  <a:pt x="4610100" y="6858000"/>
                </a:lnTo>
                <a:lnTo>
                  <a:pt x="46101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17378" y="6276147"/>
            <a:ext cx="0" cy="237490"/>
          </a:xfrm>
          <a:custGeom>
            <a:avLst/>
            <a:gdLst/>
            <a:ahLst/>
            <a:cxnLst/>
            <a:rect l="l" t="t" r="r" b="b"/>
            <a:pathLst>
              <a:path h="237490">
                <a:moveTo>
                  <a:pt x="0" y="0"/>
                </a:moveTo>
                <a:lnTo>
                  <a:pt x="0" y="23707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61301" y="6274386"/>
            <a:ext cx="2302040" cy="2305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908093" y="5913932"/>
            <a:ext cx="1842206" cy="53226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93528" y="465772"/>
            <a:ext cx="212788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65" dirty="0"/>
              <a:t>CONTENTS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4912512" y="2116810"/>
            <a:ext cx="31972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FFFFF"/>
                </a:solidFill>
                <a:latin typeface="Century Gothic"/>
                <a:cs typeface="Century Gothic"/>
              </a:rPr>
              <a:t>Online </a:t>
            </a:r>
            <a:r>
              <a:rPr sz="1800" spc="-5" dirty="0">
                <a:solidFill>
                  <a:srgbClr val="FFFFFF"/>
                </a:solidFill>
                <a:latin typeface="Century Gothic"/>
                <a:cs typeface="Century Gothic"/>
              </a:rPr>
              <a:t>Application</a:t>
            </a:r>
            <a:r>
              <a:rPr sz="1800" spc="-7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Century Gothic"/>
                <a:cs typeface="Century Gothic"/>
              </a:rPr>
              <a:t>Overview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26876" y="1552371"/>
            <a:ext cx="29457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FFFFF"/>
                </a:solidFill>
                <a:latin typeface="Century Gothic"/>
                <a:cs typeface="Century Gothic"/>
              </a:rPr>
              <a:t>Online </a:t>
            </a:r>
            <a:r>
              <a:rPr sz="1800" spc="-5" dirty="0">
                <a:solidFill>
                  <a:srgbClr val="FFFFFF"/>
                </a:solidFill>
                <a:latin typeface="Century Gothic"/>
                <a:cs typeface="Century Gothic"/>
              </a:rPr>
              <a:t>Application</a:t>
            </a:r>
            <a:r>
              <a:rPr sz="1800" spc="-8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Century Gothic"/>
                <a:cs typeface="Century Gothic"/>
              </a:rPr>
              <a:t>Widget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876609" y="2646781"/>
            <a:ext cx="32480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FFFFF"/>
                </a:solidFill>
                <a:latin typeface="Century Gothic"/>
                <a:cs typeface="Century Gothic"/>
              </a:rPr>
              <a:t>Keying </a:t>
            </a:r>
            <a:r>
              <a:rPr sz="1800" spc="-5" dirty="0">
                <a:solidFill>
                  <a:srgbClr val="FFFFFF"/>
                </a:solidFill>
                <a:latin typeface="Century Gothic"/>
                <a:cs typeface="Century Gothic"/>
              </a:rPr>
              <a:t>an </a:t>
            </a:r>
            <a:r>
              <a:rPr sz="1800" spc="-10" dirty="0">
                <a:solidFill>
                  <a:srgbClr val="FFFFFF"/>
                </a:solidFill>
                <a:latin typeface="Century Gothic"/>
                <a:cs typeface="Century Gothic"/>
              </a:rPr>
              <a:t>Online</a:t>
            </a:r>
            <a:r>
              <a:rPr sz="1800" spc="-6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Century Gothic"/>
                <a:cs typeface="Century Gothic"/>
              </a:rPr>
              <a:t>Application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876609" y="3195421"/>
            <a:ext cx="179323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FFFFF"/>
                </a:solidFill>
                <a:latin typeface="Century Gothic"/>
                <a:cs typeface="Century Gothic"/>
              </a:rPr>
              <a:t>Sign and</a:t>
            </a:r>
            <a:r>
              <a:rPr sz="1800" spc="-9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Century Gothic"/>
                <a:cs typeface="Century Gothic"/>
              </a:rPr>
              <a:t>Submit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486888" y="1539214"/>
            <a:ext cx="1524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8F7237"/>
                </a:solidFill>
                <a:latin typeface="Century Gothic"/>
                <a:cs typeface="Century Gothic"/>
              </a:rPr>
              <a:t>4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486888" y="2087854"/>
            <a:ext cx="1524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8F7237"/>
                </a:solidFill>
                <a:latin typeface="Century Gothic"/>
                <a:cs typeface="Century Gothic"/>
              </a:rPr>
              <a:t>6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486888" y="2636494"/>
            <a:ext cx="2787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8F7237"/>
                </a:solidFill>
                <a:latin typeface="Century Gothic"/>
                <a:cs typeface="Century Gothic"/>
              </a:rPr>
              <a:t>11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486876" y="3185134"/>
            <a:ext cx="2787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8F7237"/>
                </a:solidFill>
                <a:latin typeface="Century Gothic"/>
                <a:cs typeface="Century Gothic"/>
              </a:rPr>
              <a:t>2</a:t>
            </a:r>
            <a:r>
              <a:rPr sz="1800" dirty="0">
                <a:solidFill>
                  <a:srgbClr val="8F7237"/>
                </a:solidFill>
                <a:latin typeface="Century Gothic"/>
                <a:cs typeface="Century Gothic"/>
              </a:rPr>
              <a:t>1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889498" y="1993900"/>
            <a:ext cx="3864610" cy="0"/>
          </a:xfrm>
          <a:custGeom>
            <a:avLst/>
            <a:gdLst/>
            <a:ahLst/>
            <a:cxnLst/>
            <a:rect l="l" t="t" r="r" b="b"/>
            <a:pathLst>
              <a:path w="3864609">
                <a:moveTo>
                  <a:pt x="0" y="0"/>
                </a:moveTo>
                <a:lnTo>
                  <a:pt x="3864279" y="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889498" y="2545079"/>
            <a:ext cx="3864610" cy="0"/>
          </a:xfrm>
          <a:custGeom>
            <a:avLst/>
            <a:gdLst/>
            <a:ahLst/>
            <a:cxnLst/>
            <a:rect l="l" t="t" r="r" b="b"/>
            <a:pathLst>
              <a:path w="3864609">
                <a:moveTo>
                  <a:pt x="0" y="0"/>
                </a:moveTo>
                <a:lnTo>
                  <a:pt x="3864279" y="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889497" y="3096260"/>
            <a:ext cx="3864610" cy="0"/>
          </a:xfrm>
          <a:custGeom>
            <a:avLst/>
            <a:gdLst/>
            <a:ahLst/>
            <a:cxnLst/>
            <a:rect l="l" t="t" r="r" b="b"/>
            <a:pathLst>
              <a:path w="3864609">
                <a:moveTo>
                  <a:pt x="0" y="0"/>
                </a:moveTo>
                <a:lnTo>
                  <a:pt x="3864279" y="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889497" y="3647440"/>
            <a:ext cx="3864610" cy="0"/>
          </a:xfrm>
          <a:custGeom>
            <a:avLst/>
            <a:gdLst/>
            <a:ahLst/>
            <a:cxnLst/>
            <a:rect l="l" t="t" r="r" b="b"/>
            <a:pathLst>
              <a:path w="3864609">
                <a:moveTo>
                  <a:pt x="0" y="0"/>
                </a:moveTo>
                <a:lnTo>
                  <a:pt x="3864279" y="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66675">
              <a:lnSpc>
                <a:spcPct val="100000"/>
              </a:lnSpc>
              <a:spcBef>
                <a:spcPts val="465"/>
              </a:spcBef>
            </a:pPr>
            <a:fld id="{81D60167-4931-47E6-BA6A-407CBD079E47}" type="slidenum">
              <a:rPr spc="-5" dirty="0"/>
              <a:t>3</a:t>
            </a:fld>
            <a:endParaRPr spc="-5" dirty="0"/>
          </a:p>
        </p:txBody>
      </p:sp>
      <p:sp>
        <p:nvSpPr>
          <p:cNvPr id="21" name="Rectangle 20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7378" y="6276147"/>
            <a:ext cx="0" cy="237490"/>
          </a:xfrm>
          <a:custGeom>
            <a:avLst/>
            <a:gdLst/>
            <a:ahLst/>
            <a:cxnLst/>
            <a:rect l="l" t="t" r="r" b="b"/>
            <a:pathLst>
              <a:path h="237490">
                <a:moveTo>
                  <a:pt x="0" y="0"/>
                </a:moveTo>
                <a:lnTo>
                  <a:pt x="0" y="23707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61301" y="6274386"/>
            <a:ext cx="2302040" cy="2305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908092" y="5913932"/>
            <a:ext cx="1842207" cy="5322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381396" y="1398994"/>
            <a:ext cx="3377869" cy="45730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49554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686868"/>
                </a:solidFill>
                <a:latin typeface="Century Gothic"/>
                <a:cs typeface="Century Gothic"/>
              </a:rPr>
              <a:t>To </a:t>
            </a:r>
            <a:r>
              <a:rPr sz="1600" spc="-5" dirty="0">
                <a:solidFill>
                  <a:srgbClr val="686868"/>
                </a:solidFill>
                <a:latin typeface="Century Gothic"/>
                <a:cs typeface="Century Gothic"/>
              </a:rPr>
              <a:t>begin, log </a:t>
            </a:r>
            <a:r>
              <a:rPr sz="1600" dirty="0">
                <a:solidFill>
                  <a:srgbClr val="686868"/>
                </a:solidFill>
                <a:latin typeface="Century Gothic"/>
                <a:cs typeface="Century Gothic"/>
              </a:rPr>
              <a:t>on to  </a:t>
            </a:r>
            <a:r>
              <a:rPr sz="1600" spc="-5" dirty="0" smtClean="0">
                <a:solidFill>
                  <a:srgbClr val="8F712C"/>
                </a:solidFill>
                <a:latin typeface="Century Gothic"/>
                <a:cs typeface="Century Gothic"/>
                <a:hlinkClick r:id="rId4"/>
              </a:rPr>
              <a:t>www.utmost</a:t>
            </a:r>
            <a:r>
              <a:rPr lang="en-GB" sz="1600" spc="-5" dirty="0" smtClean="0">
                <a:solidFill>
                  <a:srgbClr val="8F712C"/>
                </a:solidFill>
                <a:latin typeface="Century Gothic"/>
                <a:cs typeface="Century Gothic"/>
                <a:hlinkClick r:id="rId4"/>
              </a:rPr>
              <a:t>international</a:t>
            </a:r>
            <a:r>
              <a:rPr sz="1600" spc="-5" dirty="0" smtClean="0">
                <a:solidFill>
                  <a:srgbClr val="8F712C"/>
                </a:solidFill>
                <a:latin typeface="Century Gothic"/>
                <a:cs typeface="Century Gothic"/>
                <a:hlinkClick r:id="rId4"/>
              </a:rPr>
              <a:t>.com </a:t>
            </a:r>
            <a:r>
              <a:rPr lang="en-GB" sz="1600" spc="-5" dirty="0" smtClean="0">
                <a:solidFill>
                  <a:srgbClr val="8F712C"/>
                </a:solidFill>
                <a:latin typeface="Century Gothic"/>
                <a:cs typeface="Century Gothic"/>
              </a:rPr>
              <a:t>, </a:t>
            </a:r>
            <a:r>
              <a:rPr lang="en-GB" sz="1600" spc="-5" dirty="0">
                <a:solidFill>
                  <a:srgbClr val="686868"/>
                </a:solidFill>
                <a:latin typeface="Century Gothic"/>
                <a:cs typeface="Century Gothic"/>
              </a:rPr>
              <a:t>click ‘Online Service Login’, Select </a:t>
            </a:r>
            <a:r>
              <a:rPr lang="en-GB" sz="1600" spc="-5" dirty="0" smtClean="0">
                <a:solidFill>
                  <a:srgbClr val="686868"/>
                </a:solidFill>
                <a:latin typeface="Century Gothic"/>
                <a:cs typeface="Century Gothic"/>
              </a:rPr>
              <a:t>Utmost International Isle of Man </a:t>
            </a:r>
            <a:r>
              <a:rPr lang="en-GB" sz="1600" spc="-5" dirty="0">
                <a:solidFill>
                  <a:srgbClr val="686868"/>
                </a:solidFill>
                <a:latin typeface="Century Gothic"/>
                <a:cs typeface="Century Gothic"/>
              </a:rPr>
              <a:t>Limited and click login. You should then be able to enter your Utmost </a:t>
            </a:r>
            <a:r>
              <a:rPr lang="en-GB" sz="1600" spc="-5" dirty="0">
                <a:solidFill>
                  <a:srgbClr val="686868"/>
                </a:solidFill>
                <a:cs typeface="Century Gothic"/>
              </a:rPr>
              <a:t>International Isle of Man Limited</a:t>
            </a:r>
            <a:r>
              <a:rPr sz="1600" spc="-5" dirty="0" smtClean="0">
                <a:solidFill>
                  <a:srgbClr val="686868"/>
                </a:solidFill>
                <a:latin typeface="Century Gothic"/>
                <a:cs typeface="Century Gothic"/>
              </a:rPr>
              <a:t>  </a:t>
            </a:r>
            <a:r>
              <a:rPr sz="1600" spc="-5" dirty="0">
                <a:solidFill>
                  <a:srgbClr val="686868"/>
                </a:solidFill>
                <a:latin typeface="Century Gothic"/>
                <a:cs typeface="Century Gothic"/>
              </a:rPr>
              <a:t>credentials. On your  </a:t>
            </a:r>
            <a:r>
              <a:rPr sz="1600" dirty="0">
                <a:solidFill>
                  <a:srgbClr val="686868"/>
                </a:solidFill>
                <a:latin typeface="Century Gothic"/>
                <a:cs typeface="Century Gothic"/>
              </a:rPr>
              <a:t>'dashboard', click 'add  </a:t>
            </a:r>
            <a:r>
              <a:rPr sz="1600" spc="-5" dirty="0">
                <a:solidFill>
                  <a:srgbClr val="686868"/>
                </a:solidFill>
                <a:latin typeface="Century Gothic"/>
                <a:cs typeface="Century Gothic"/>
              </a:rPr>
              <a:t>widget', as </a:t>
            </a:r>
            <a:r>
              <a:rPr sz="1600" dirty="0">
                <a:solidFill>
                  <a:srgbClr val="686868"/>
                </a:solidFill>
                <a:latin typeface="Century Gothic"/>
                <a:cs typeface="Century Gothic"/>
              </a:rPr>
              <a:t>highlighted</a:t>
            </a:r>
            <a:r>
              <a:rPr sz="1600" spc="-85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600" spc="-5" dirty="0">
                <a:solidFill>
                  <a:srgbClr val="686868"/>
                </a:solidFill>
                <a:latin typeface="Century Gothic"/>
                <a:cs typeface="Century Gothic"/>
              </a:rPr>
              <a:t>in  </a:t>
            </a:r>
            <a:r>
              <a:rPr sz="1600" dirty="0">
                <a:solidFill>
                  <a:srgbClr val="686868"/>
                </a:solidFill>
                <a:latin typeface="Century Gothic"/>
                <a:cs typeface="Century Gothic"/>
              </a:rPr>
              <a:t>the</a:t>
            </a:r>
            <a:r>
              <a:rPr sz="1600" spc="-5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600" dirty="0">
                <a:solidFill>
                  <a:srgbClr val="686868"/>
                </a:solidFill>
                <a:latin typeface="Century Gothic"/>
                <a:cs typeface="Century Gothic"/>
              </a:rPr>
              <a:t>example.</a:t>
            </a:r>
            <a:endParaRPr sz="1600" dirty="0">
              <a:latin typeface="Century Gothic"/>
              <a:cs typeface="Century Gothic"/>
            </a:endParaRPr>
          </a:p>
          <a:p>
            <a:pPr marL="19685" marR="5080">
              <a:lnSpc>
                <a:spcPct val="100000"/>
              </a:lnSpc>
              <a:spcBef>
                <a:spcPts val="1010"/>
              </a:spcBef>
            </a:pPr>
            <a:r>
              <a:rPr sz="1600" dirty="0">
                <a:solidFill>
                  <a:srgbClr val="686868"/>
                </a:solidFill>
                <a:latin typeface="Century Gothic"/>
                <a:cs typeface="Century Gothic"/>
              </a:rPr>
              <a:t>The 'dashboard  management' </a:t>
            </a:r>
            <a:r>
              <a:rPr sz="1600" spc="-5" dirty="0">
                <a:solidFill>
                  <a:srgbClr val="686868"/>
                </a:solidFill>
                <a:latin typeface="Century Gothic"/>
                <a:cs typeface="Century Gothic"/>
              </a:rPr>
              <a:t>screen will  </a:t>
            </a:r>
            <a:r>
              <a:rPr sz="1600" dirty="0">
                <a:solidFill>
                  <a:srgbClr val="686868"/>
                </a:solidFill>
                <a:latin typeface="Century Gothic"/>
                <a:cs typeface="Century Gothic"/>
              </a:rPr>
              <a:t>now </a:t>
            </a:r>
            <a:r>
              <a:rPr sz="1600" spc="-5" dirty="0">
                <a:solidFill>
                  <a:srgbClr val="686868"/>
                </a:solidFill>
                <a:latin typeface="Century Gothic"/>
                <a:cs typeface="Century Gothic"/>
              </a:rPr>
              <a:t>appear. In </a:t>
            </a:r>
            <a:r>
              <a:rPr sz="1600" dirty="0">
                <a:solidFill>
                  <a:srgbClr val="686868"/>
                </a:solidFill>
                <a:latin typeface="Century Gothic"/>
                <a:cs typeface="Century Gothic"/>
              </a:rPr>
              <a:t>this</a:t>
            </a:r>
            <a:r>
              <a:rPr sz="1600" spc="-85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600" spc="-5" dirty="0">
                <a:solidFill>
                  <a:srgbClr val="686868"/>
                </a:solidFill>
                <a:latin typeface="Century Gothic"/>
                <a:cs typeface="Century Gothic"/>
              </a:rPr>
              <a:t>screen,  </a:t>
            </a:r>
            <a:r>
              <a:rPr sz="1600" dirty="0">
                <a:solidFill>
                  <a:srgbClr val="686868"/>
                </a:solidFill>
                <a:latin typeface="Century Gothic"/>
                <a:cs typeface="Century Gothic"/>
              </a:rPr>
              <a:t>under 'online </a:t>
            </a:r>
            <a:r>
              <a:rPr sz="1600" spc="-5" dirty="0">
                <a:solidFill>
                  <a:srgbClr val="686868"/>
                </a:solidFill>
                <a:latin typeface="Century Gothic"/>
                <a:cs typeface="Century Gothic"/>
              </a:rPr>
              <a:t>applications',  </a:t>
            </a:r>
            <a:r>
              <a:rPr sz="1600" dirty="0">
                <a:solidFill>
                  <a:srgbClr val="686868"/>
                </a:solidFill>
                <a:latin typeface="Century Gothic"/>
                <a:cs typeface="Century Gothic"/>
              </a:rPr>
              <a:t>click 'add'. The 'online  </a:t>
            </a:r>
            <a:r>
              <a:rPr sz="1600" spc="-5" dirty="0">
                <a:solidFill>
                  <a:srgbClr val="686868"/>
                </a:solidFill>
                <a:latin typeface="Century Gothic"/>
                <a:cs typeface="Century Gothic"/>
              </a:rPr>
              <a:t>applications' widget will  </a:t>
            </a:r>
            <a:r>
              <a:rPr sz="1600" dirty="0">
                <a:solidFill>
                  <a:srgbClr val="686868"/>
                </a:solidFill>
                <a:latin typeface="Century Gothic"/>
                <a:cs typeface="Century Gothic"/>
              </a:rPr>
              <a:t>now </a:t>
            </a:r>
            <a:r>
              <a:rPr sz="1600" spc="-5" dirty="0">
                <a:solidFill>
                  <a:srgbClr val="686868"/>
                </a:solidFill>
                <a:latin typeface="Century Gothic"/>
                <a:cs typeface="Century Gothic"/>
              </a:rPr>
              <a:t>be added </a:t>
            </a:r>
            <a:r>
              <a:rPr sz="1600" dirty="0">
                <a:solidFill>
                  <a:srgbClr val="686868"/>
                </a:solidFill>
                <a:latin typeface="Century Gothic"/>
                <a:cs typeface="Century Gothic"/>
              </a:rPr>
              <a:t>to </a:t>
            </a:r>
            <a:r>
              <a:rPr sz="1600" spc="-5" dirty="0">
                <a:solidFill>
                  <a:srgbClr val="686868"/>
                </a:solidFill>
                <a:latin typeface="Century Gothic"/>
                <a:cs typeface="Century Gothic"/>
              </a:rPr>
              <a:t>your  dashboard.</a:t>
            </a:r>
            <a:endParaRPr sz="1600" dirty="0">
              <a:latin typeface="Century Gothic"/>
              <a:cs typeface="Century Gothic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51304" y="1403270"/>
            <a:ext cx="4730296" cy="276587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1100" y="3559990"/>
            <a:ext cx="2735505" cy="192638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15048" y="188075"/>
            <a:ext cx="6129020" cy="798830"/>
          </a:xfrm>
          <a:prstGeom prst="rect">
            <a:avLst/>
          </a:prstGeom>
        </p:spPr>
        <p:txBody>
          <a:bodyPr vert="horz" wrap="square" lIns="0" tIns="819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spc="160" dirty="0"/>
              <a:t>ONLINE </a:t>
            </a:r>
            <a:r>
              <a:rPr spc="175" dirty="0"/>
              <a:t>APPLICATION</a:t>
            </a:r>
            <a:r>
              <a:rPr spc="625" dirty="0"/>
              <a:t> </a:t>
            </a:r>
            <a:r>
              <a:rPr spc="200" dirty="0"/>
              <a:t>WIDGET</a:t>
            </a:r>
          </a:p>
          <a:p>
            <a:pPr marL="40640">
              <a:lnSpc>
                <a:spcPct val="100000"/>
              </a:lnSpc>
              <a:spcBef>
                <a:spcPts val="260"/>
              </a:spcBef>
            </a:pPr>
            <a:r>
              <a:rPr sz="1400" dirty="0">
                <a:solidFill>
                  <a:srgbClr val="8F712B"/>
                </a:solidFill>
              </a:rPr>
              <a:t>ADDING THE WIDGET TO YOUR</a:t>
            </a:r>
            <a:r>
              <a:rPr sz="1400" spc="-5" dirty="0">
                <a:solidFill>
                  <a:srgbClr val="8F712B"/>
                </a:solidFill>
              </a:rPr>
              <a:t> DASHBOARD</a:t>
            </a:r>
            <a:endParaRPr sz="1400"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66675">
              <a:lnSpc>
                <a:spcPct val="100000"/>
              </a:lnSpc>
              <a:spcBef>
                <a:spcPts val="465"/>
              </a:spcBef>
            </a:pPr>
            <a:fld id="{81D60167-4931-47E6-BA6A-407CBD079E47}" type="slidenum">
              <a:rPr spc="-5" dirty="0"/>
              <a:t>4</a:t>
            </a:fld>
            <a:endParaRPr spc="-5" dirty="0"/>
          </a:p>
        </p:txBody>
      </p:sp>
      <p:sp>
        <p:nvSpPr>
          <p:cNvPr id="10" name="Rectangle 9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7378" y="6276147"/>
            <a:ext cx="0" cy="237490"/>
          </a:xfrm>
          <a:custGeom>
            <a:avLst/>
            <a:gdLst/>
            <a:ahLst/>
            <a:cxnLst/>
            <a:rect l="l" t="t" r="r" b="b"/>
            <a:pathLst>
              <a:path h="237490">
                <a:moveTo>
                  <a:pt x="0" y="0"/>
                </a:moveTo>
                <a:lnTo>
                  <a:pt x="0" y="23707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61301" y="6274386"/>
            <a:ext cx="2302040" cy="2305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908092" y="5913932"/>
            <a:ext cx="1842207" cy="5322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410984" y="1172286"/>
            <a:ext cx="404939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Now the 'online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applications' widget 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has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been added,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this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will appear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on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your dashboard, as shown in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  example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below.</a:t>
            </a:r>
            <a:endParaRPr sz="1800" dirty="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10984" y="4123728"/>
            <a:ext cx="4284345" cy="18040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70" marR="123825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Applications that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are already in  progress will appear within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 'online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applications'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widget.</a:t>
            </a:r>
            <a:endParaRPr sz="1800" dirty="0">
              <a:latin typeface="Century Gothic"/>
              <a:cs typeface="Century Gothic"/>
            </a:endParaRPr>
          </a:p>
          <a:p>
            <a:pPr marL="12700" marR="5080">
              <a:lnSpc>
                <a:spcPct val="100000"/>
              </a:lnSpc>
              <a:spcBef>
                <a:spcPts val="1040"/>
              </a:spcBef>
            </a:pP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widget also allows you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to create a  new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application.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You can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do so by 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clicking 'create request',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as</a:t>
            </a:r>
            <a:r>
              <a:rPr sz="1800" spc="-45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shown.</a:t>
            </a:r>
            <a:endParaRPr sz="1800" dirty="0">
              <a:latin typeface="Century Gothic"/>
              <a:cs typeface="Century Gothic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57460" y="2398771"/>
            <a:ext cx="3578359" cy="16560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799622" y="1262215"/>
            <a:ext cx="207818" cy="18287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sz="half" idx="3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777875" algn="l"/>
              </a:tabLst>
            </a:pPr>
            <a:r>
              <a:rPr dirty="0"/>
              <a:t>The	</a:t>
            </a:r>
            <a:r>
              <a:rPr spc="-5" dirty="0"/>
              <a:t>icon will </a:t>
            </a:r>
            <a:r>
              <a:rPr dirty="0"/>
              <a:t>open up </a:t>
            </a:r>
            <a:r>
              <a:rPr spc="-5" dirty="0" smtClean="0"/>
              <a:t>an</a:t>
            </a:r>
            <a:r>
              <a:rPr lang="en-GB" spc="-5" dirty="0" smtClean="0"/>
              <a:t>y</a:t>
            </a:r>
            <a:r>
              <a:rPr spc="-85" dirty="0" smtClean="0"/>
              <a:t> </a:t>
            </a:r>
            <a:r>
              <a:rPr spc="-5" dirty="0"/>
              <a:t>in  progress </a:t>
            </a:r>
            <a:r>
              <a:rPr spc="-5" dirty="0" smtClean="0"/>
              <a:t>application</a:t>
            </a:r>
            <a:r>
              <a:rPr lang="en-GB" spc="-5" dirty="0" smtClean="0"/>
              <a:t>s</a:t>
            </a:r>
            <a:r>
              <a:rPr spc="-5" dirty="0" smtClean="0"/>
              <a:t> </a:t>
            </a:r>
            <a:r>
              <a:rPr dirty="0"/>
              <a:t>for </a:t>
            </a:r>
            <a:r>
              <a:rPr spc="-5" dirty="0"/>
              <a:t>you  </a:t>
            </a:r>
            <a:r>
              <a:rPr dirty="0"/>
              <a:t>to continue </a:t>
            </a:r>
            <a:r>
              <a:rPr spc="-5" dirty="0"/>
              <a:t>with </a:t>
            </a:r>
            <a:r>
              <a:rPr dirty="0"/>
              <a:t>the </a:t>
            </a:r>
            <a:r>
              <a:rPr spc="-5" dirty="0"/>
              <a:t>data  </a:t>
            </a:r>
            <a:r>
              <a:rPr dirty="0"/>
              <a:t>entry </a:t>
            </a:r>
            <a:r>
              <a:rPr spc="-5" dirty="0"/>
              <a:t>and/or</a:t>
            </a:r>
            <a:r>
              <a:rPr spc="-20" dirty="0"/>
              <a:t> </a:t>
            </a:r>
            <a:r>
              <a:rPr spc="-5" dirty="0"/>
              <a:t>submit.</a:t>
            </a:r>
          </a:p>
          <a:p>
            <a:pPr marL="26670" marR="81280">
              <a:lnSpc>
                <a:spcPct val="100000"/>
              </a:lnSpc>
              <a:spcBef>
                <a:spcPts val="1310"/>
              </a:spcBef>
            </a:pPr>
            <a:r>
              <a:rPr dirty="0"/>
              <a:t>Whenever </a:t>
            </a:r>
            <a:r>
              <a:rPr spc="-5" dirty="0"/>
              <a:t>you start </a:t>
            </a:r>
            <a:r>
              <a:rPr dirty="0"/>
              <a:t>a new  </a:t>
            </a:r>
            <a:r>
              <a:rPr spc="-5" dirty="0"/>
              <a:t>application </a:t>
            </a:r>
            <a:r>
              <a:rPr dirty="0"/>
              <a:t>or </a:t>
            </a:r>
            <a:r>
              <a:rPr spc="-5" dirty="0"/>
              <a:t>select an  application </a:t>
            </a:r>
            <a:r>
              <a:rPr dirty="0"/>
              <a:t>that </a:t>
            </a:r>
            <a:r>
              <a:rPr spc="-5" dirty="0"/>
              <a:t>is already in  progress, </a:t>
            </a:r>
            <a:r>
              <a:rPr dirty="0"/>
              <a:t>a new </a:t>
            </a:r>
            <a:r>
              <a:rPr spc="-5" dirty="0"/>
              <a:t>browser  window will </a:t>
            </a:r>
            <a:r>
              <a:rPr dirty="0"/>
              <a:t>open. You can  </a:t>
            </a:r>
            <a:r>
              <a:rPr spc="-5" dirty="0"/>
              <a:t>switch in between </a:t>
            </a:r>
            <a:r>
              <a:rPr dirty="0"/>
              <a:t>the</a:t>
            </a:r>
            <a:r>
              <a:rPr spc="-85" dirty="0"/>
              <a:t> </a:t>
            </a:r>
            <a:r>
              <a:rPr dirty="0"/>
              <a:t>online  </a:t>
            </a:r>
            <a:r>
              <a:rPr spc="-5" dirty="0"/>
              <a:t>application screen and </a:t>
            </a:r>
            <a:r>
              <a:rPr dirty="0"/>
              <a:t>the  Utmost </a:t>
            </a:r>
            <a:r>
              <a:rPr spc="-5" dirty="0"/>
              <a:t>website. </a:t>
            </a:r>
            <a:r>
              <a:rPr dirty="0"/>
              <a:t>This </a:t>
            </a:r>
            <a:r>
              <a:rPr spc="-5" dirty="0"/>
              <a:t>will  </a:t>
            </a:r>
            <a:r>
              <a:rPr dirty="0"/>
              <a:t>enable </a:t>
            </a:r>
            <a:r>
              <a:rPr spc="-5" dirty="0"/>
              <a:t>you </a:t>
            </a:r>
            <a:r>
              <a:rPr dirty="0"/>
              <a:t>to refer to  </a:t>
            </a:r>
            <a:r>
              <a:rPr spc="-5" dirty="0"/>
              <a:t>product </a:t>
            </a:r>
            <a:r>
              <a:rPr dirty="0"/>
              <a:t>guides, </a:t>
            </a:r>
            <a:r>
              <a:rPr spc="-5" dirty="0"/>
              <a:t>illustrations  </a:t>
            </a:r>
            <a:r>
              <a:rPr dirty="0"/>
              <a:t>etc. </a:t>
            </a:r>
            <a:r>
              <a:rPr spc="-5" dirty="0"/>
              <a:t>should you wish</a:t>
            </a:r>
            <a:r>
              <a:rPr spc="-30" dirty="0"/>
              <a:t> </a:t>
            </a:r>
            <a:r>
              <a:rPr dirty="0"/>
              <a:t>to.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66675">
              <a:lnSpc>
                <a:spcPct val="100000"/>
              </a:lnSpc>
              <a:spcBef>
                <a:spcPts val="465"/>
              </a:spcBef>
            </a:pPr>
            <a:fld id="{81D60167-4931-47E6-BA6A-407CBD079E47}" type="slidenum">
              <a:rPr spc="-5" dirty="0"/>
              <a:t>5</a:t>
            </a:fld>
            <a:endParaRPr spc="-5" dirty="0"/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422249" y="170397"/>
            <a:ext cx="6129020" cy="814069"/>
          </a:xfrm>
          <a:prstGeom prst="rect">
            <a:avLst/>
          </a:prstGeom>
        </p:spPr>
        <p:txBody>
          <a:bodyPr vert="horz" wrap="square" lIns="0" tIns="927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30"/>
              </a:spcBef>
            </a:pPr>
            <a:r>
              <a:rPr spc="160" dirty="0"/>
              <a:t>ONLINE </a:t>
            </a:r>
            <a:r>
              <a:rPr spc="175" dirty="0"/>
              <a:t>APPLICATION</a:t>
            </a:r>
            <a:r>
              <a:rPr spc="625" dirty="0"/>
              <a:t> </a:t>
            </a:r>
            <a:r>
              <a:rPr spc="200" dirty="0"/>
              <a:t>WIDGET</a:t>
            </a:r>
          </a:p>
          <a:p>
            <a:pPr marL="81280">
              <a:lnSpc>
                <a:spcPct val="100000"/>
              </a:lnSpc>
              <a:spcBef>
                <a:spcPts val="295"/>
              </a:spcBef>
            </a:pPr>
            <a:r>
              <a:rPr sz="1400" dirty="0">
                <a:solidFill>
                  <a:srgbClr val="8F712B"/>
                </a:solidFill>
              </a:rPr>
              <a:t>WIDGET</a:t>
            </a:r>
            <a:r>
              <a:rPr sz="1400" spc="-5" dirty="0">
                <a:solidFill>
                  <a:srgbClr val="8F712B"/>
                </a:solidFill>
              </a:rPr>
              <a:t> </a:t>
            </a:r>
            <a:r>
              <a:rPr sz="1400" dirty="0">
                <a:solidFill>
                  <a:srgbClr val="8F712B"/>
                </a:solidFill>
              </a:rPr>
              <a:t>FEATURES</a:t>
            </a:r>
            <a:endParaRPr sz="1400"/>
          </a:p>
        </p:txBody>
      </p:sp>
      <p:sp>
        <p:nvSpPr>
          <p:cNvPr id="12" name="Rectangle 11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7378" y="6276147"/>
            <a:ext cx="0" cy="237490"/>
          </a:xfrm>
          <a:custGeom>
            <a:avLst/>
            <a:gdLst/>
            <a:ahLst/>
            <a:cxnLst/>
            <a:rect l="l" t="t" r="r" b="b"/>
            <a:pathLst>
              <a:path h="237490">
                <a:moveTo>
                  <a:pt x="0" y="0"/>
                </a:moveTo>
                <a:lnTo>
                  <a:pt x="0" y="23707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61301" y="6274386"/>
            <a:ext cx="2302040" cy="2305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908092" y="5913932"/>
            <a:ext cx="1842207" cy="5322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047580" y="1525325"/>
            <a:ext cx="1147112" cy="6567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583274" y="1392888"/>
            <a:ext cx="876979" cy="84140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692598" y="1391205"/>
            <a:ext cx="1147135" cy="89774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93522" y="241633"/>
            <a:ext cx="2190115" cy="868044"/>
          </a:xfrm>
          <a:prstGeom prst="rect">
            <a:avLst/>
          </a:prstGeom>
        </p:spPr>
        <p:txBody>
          <a:bodyPr vert="horz" wrap="square" lIns="0" tIns="128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15"/>
              </a:spcBef>
            </a:pPr>
            <a:r>
              <a:rPr spc="200" dirty="0"/>
              <a:t>OVERVIEW</a:t>
            </a:r>
          </a:p>
          <a:p>
            <a:pPr marL="45085">
              <a:lnSpc>
                <a:spcPct val="100000"/>
              </a:lnSpc>
              <a:spcBef>
                <a:spcPts val="434"/>
              </a:spcBef>
            </a:pPr>
            <a:r>
              <a:rPr sz="1400" dirty="0">
                <a:solidFill>
                  <a:srgbClr val="8F712B"/>
                </a:solidFill>
              </a:rPr>
              <a:t>THE </a:t>
            </a:r>
            <a:r>
              <a:rPr sz="1400" spc="-5" dirty="0">
                <a:solidFill>
                  <a:srgbClr val="8F712B"/>
                </a:solidFill>
              </a:rPr>
              <a:t>BASICS </a:t>
            </a:r>
            <a:r>
              <a:rPr sz="1400" dirty="0">
                <a:solidFill>
                  <a:srgbClr val="8F712B"/>
                </a:solidFill>
              </a:rPr>
              <a:t>TO</a:t>
            </a:r>
            <a:r>
              <a:rPr sz="1400" spc="-15" dirty="0">
                <a:solidFill>
                  <a:srgbClr val="8F712B"/>
                </a:solidFill>
              </a:rPr>
              <a:t> </a:t>
            </a:r>
            <a:r>
              <a:rPr sz="1400" spc="-5" dirty="0">
                <a:solidFill>
                  <a:srgbClr val="8F712B"/>
                </a:solidFill>
              </a:rPr>
              <a:t>START</a:t>
            </a:r>
            <a:endParaRPr sz="1400"/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66675">
              <a:lnSpc>
                <a:spcPct val="100000"/>
              </a:lnSpc>
              <a:spcBef>
                <a:spcPts val="465"/>
              </a:spcBef>
            </a:pPr>
            <a:fld id="{81D60167-4931-47E6-BA6A-407CBD079E47}" type="slidenum">
              <a:rPr spc="-5" dirty="0"/>
              <a:t>6</a:t>
            </a:fld>
            <a:endParaRPr spc="-5" dirty="0"/>
          </a:p>
        </p:txBody>
      </p:sp>
      <p:sp>
        <p:nvSpPr>
          <p:cNvPr id="9" name="object 9"/>
          <p:cNvSpPr txBox="1"/>
          <p:nvPr/>
        </p:nvSpPr>
        <p:spPr>
          <a:xfrm>
            <a:off x="427342" y="2801978"/>
            <a:ext cx="8021320" cy="28138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0340" indent="-151130">
              <a:lnSpc>
                <a:spcPct val="100000"/>
              </a:lnSpc>
              <a:spcBef>
                <a:spcPts val="100"/>
              </a:spcBef>
              <a:buClr>
                <a:srgbClr val="917A56"/>
              </a:buClr>
              <a:buFont typeface="Arial"/>
              <a:buChar char="•"/>
              <a:tabLst>
                <a:tab pos="180975" algn="l"/>
              </a:tabLst>
            </a:pPr>
            <a:r>
              <a:rPr sz="1800" b="1" spc="-5" dirty="0">
                <a:solidFill>
                  <a:srgbClr val="686868"/>
                </a:solidFill>
                <a:latin typeface="Century Gothic"/>
                <a:cs typeface="Century Gothic"/>
              </a:rPr>
              <a:t>Select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an 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existing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or 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start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a 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brand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new</a:t>
            </a:r>
            <a:r>
              <a:rPr sz="1800" spc="-70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application</a:t>
            </a:r>
            <a:endParaRPr sz="1800" dirty="0">
              <a:latin typeface="Century Gothic"/>
              <a:cs typeface="Century Gothic"/>
            </a:endParaRPr>
          </a:p>
          <a:p>
            <a:pPr marL="165735" indent="-136525">
              <a:lnSpc>
                <a:spcPct val="100000"/>
              </a:lnSpc>
              <a:spcBef>
                <a:spcPts val="1650"/>
              </a:spcBef>
              <a:buClr>
                <a:srgbClr val="917A56"/>
              </a:buClr>
              <a:buFont typeface="Arial"/>
              <a:buChar char="•"/>
              <a:tabLst>
                <a:tab pos="166370" algn="l"/>
              </a:tabLst>
            </a:pPr>
            <a:r>
              <a:rPr sz="1800" b="1" dirty="0">
                <a:solidFill>
                  <a:srgbClr val="686868"/>
                </a:solidFill>
                <a:latin typeface="Century Gothic"/>
                <a:cs typeface="Century Gothic"/>
              </a:rPr>
              <a:t>Input 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information, whilst being able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to 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save, exit and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return at 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any</a:t>
            </a:r>
            <a:r>
              <a:rPr sz="1800" spc="-100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time</a:t>
            </a:r>
            <a:endParaRPr sz="1800" dirty="0">
              <a:latin typeface="Century Gothic"/>
              <a:cs typeface="Century Gothic"/>
            </a:endParaRPr>
          </a:p>
          <a:p>
            <a:pPr marL="180340" marR="684530" indent="-151130">
              <a:lnSpc>
                <a:spcPct val="100000"/>
              </a:lnSpc>
              <a:spcBef>
                <a:spcPts val="1385"/>
              </a:spcBef>
              <a:buClr>
                <a:srgbClr val="917A56"/>
              </a:buClr>
              <a:buFont typeface="Arial"/>
              <a:buChar char="•"/>
              <a:tabLst>
                <a:tab pos="180975" algn="l"/>
              </a:tabLst>
            </a:pPr>
            <a:r>
              <a:rPr sz="1800" b="1" spc="-5" dirty="0">
                <a:solidFill>
                  <a:srgbClr val="686868"/>
                </a:solidFill>
                <a:latin typeface="Century Gothic"/>
                <a:cs typeface="Century Gothic"/>
              </a:rPr>
              <a:t>Upload 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mandatory </a:t>
            </a:r>
            <a:r>
              <a:rPr lang="en-GB" sz="1800" spc="-10" dirty="0" smtClean="0">
                <a:solidFill>
                  <a:srgbClr val="686868"/>
                </a:solidFill>
                <a:latin typeface="Century Gothic"/>
                <a:cs typeface="Century Gothic"/>
              </a:rPr>
              <a:t>supporting </a:t>
            </a:r>
            <a:r>
              <a:rPr sz="1800" spc="-5" dirty="0" smtClean="0">
                <a:solidFill>
                  <a:srgbClr val="686868"/>
                </a:solidFill>
                <a:latin typeface="Century Gothic"/>
                <a:cs typeface="Century Gothic"/>
              </a:rPr>
              <a:t>documents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e.g. proof of 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identify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and 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address  verification</a:t>
            </a:r>
            <a:endParaRPr sz="1800" dirty="0">
              <a:latin typeface="Century Gothic"/>
              <a:cs typeface="Century Gothic"/>
            </a:endParaRPr>
          </a:p>
          <a:p>
            <a:pPr marL="196850" marR="574675" indent="-165100">
              <a:lnSpc>
                <a:spcPct val="112599"/>
              </a:lnSpc>
              <a:spcBef>
                <a:spcPts val="945"/>
              </a:spcBef>
              <a:buClr>
                <a:srgbClr val="917A56"/>
              </a:buClr>
              <a:buFont typeface="Arial"/>
              <a:buChar char="•"/>
              <a:tabLst>
                <a:tab pos="192405" algn="l"/>
              </a:tabLst>
            </a:pPr>
            <a:r>
              <a:rPr sz="1800" b="1" spc="-5" dirty="0">
                <a:solidFill>
                  <a:srgbClr val="686868"/>
                </a:solidFill>
                <a:latin typeface="Century Gothic"/>
                <a:cs typeface="Century Gothic"/>
              </a:rPr>
              <a:t>Sign 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using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a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touchscreen 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stylus for signatures </a:t>
            </a:r>
            <a:r>
              <a:rPr spc="-10" dirty="0">
                <a:solidFill>
                  <a:srgbClr val="686868"/>
                </a:solidFill>
                <a:latin typeface="Century Gothic"/>
                <a:cs typeface="Century Gothic"/>
              </a:rPr>
              <a:t>or print</a:t>
            </a:r>
            <a:r>
              <a:rPr lang="en-GB" spc="-10" dirty="0">
                <a:solidFill>
                  <a:srgbClr val="686868"/>
                </a:solidFill>
                <a:latin typeface="Century Gothic"/>
                <a:cs typeface="Century Gothic"/>
              </a:rPr>
              <a:t>, sign</a:t>
            </a:r>
            <a:r>
              <a:rPr spc="-10" dirty="0">
                <a:solidFill>
                  <a:srgbClr val="686868"/>
                </a:solidFill>
                <a:latin typeface="Century Gothic"/>
                <a:cs typeface="Century Gothic"/>
              </a:rPr>
              <a:t> and scan </a:t>
            </a:r>
            <a:r>
              <a:rPr lang="en-GB" spc="-10" dirty="0">
                <a:solidFill>
                  <a:srgbClr val="686868"/>
                </a:solidFill>
                <a:latin typeface="Century Gothic"/>
                <a:cs typeface="Century Gothic"/>
              </a:rPr>
              <a:t>onto your system and upload to the ‘notes’ tab </a:t>
            </a:r>
            <a:endParaRPr spc="-10" dirty="0">
              <a:solidFill>
                <a:srgbClr val="686868"/>
              </a:solidFill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917A56"/>
              </a:buClr>
              <a:buFont typeface="Arial"/>
              <a:buChar char="•"/>
            </a:pPr>
            <a:endParaRPr spc="-10" dirty="0">
              <a:solidFill>
                <a:srgbClr val="686868"/>
              </a:solidFill>
              <a:latin typeface="Century Gothic"/>
              <a:cs typeface="Century Gothic"/>
            </a:endParaRPr>
          </a:p>
          <a:p>
            <a:pPr marL="191770" indent="-179070">
              <a:lnSpc>
                <a:spcPct val="100000"/>
              </a:lnSpc>
              <a:buClr>
                <a:srgbClr val="917A56"/>
              </a:buClr>
              <a:buFont typeface="Arial"/>
              <a:buChar char="•"/>
              <a:tabLst>
                <a:tab pos="192405" algn="l"/>
              </a:tabLst>
            </a:pPr>
            <a:r>
              <a:rPr sz="1800" b="1" spc="-10" dirty="0">
                <a:solidFill>
                  <a:srgbClr val="686868"/>
                </a:solidFill>
                <a:latin typeface="Century Gothic"/>
                <a:cs typeface="Century Gothic"/>
              </a:rPr>
              <a:t>Submit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the 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application securely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to our 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Welcome team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once</a:t>
            </a:r>
            <a:r>
              <a:rPr sz="1800" spc="-75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complete.</a:t>
            </a:r>
            <a:endParaRPr sz="1800" dirty="0">
              <a:latin typeface="Century Gothic"/>
              <a:cs typeface="Century Gothic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5507" y="4739494"/>
            <a:ext cx="2567534" cy="732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17378" y="6276147"/>
            <a:ext cx="0" cy="237490"/>
          </a:xfrm>
          <a:custGeom>
            <a:avLst/>
            <a:gdLst/>
            <a:ahLst/>
            <a:cxnLst/>
            <a:rect l="l" t="t" r="r" b="b"/>
            <a:pathLst>
              <a:path h="237490">
                <a:moveTo>
                  <a:pt x="0" y="0"/>
                </a:moveTo>
                <a:lnTo>
                  <a:pt x="0" y="23707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61301" y="6274386"/>
            <a:ext cx="2302040" cy="2305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908092" y="5913932"/>
            <a:ext cx="1842207" cy="53226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044727" y="4838331"/>
            <a:ext cx="2100580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latin typeface="Century Gothic"/>
                <a:cs typeface="Century Gothic"/>
              </a:rPr>
              <a:t>Do </a:t>
            </a:r>
            <a:r>
              <a:rPr sz="1100" dirty="0">
                <a:latin typeface="Century Gothic"/>
                <a:cs typeface="Century Gothic"/>
              </a:rPr>
              <a:t>not use </a:t>
            </a:r>
            <a:r>
              <a:rPr sz="1100" spc="-5" dirty="0">
                <a:latin typeface="Century Gothic"/>
                <a:cs typeface="Century Gothic"/>
              </a:rPr>
              <a:t>your browser</a:t>
            </a:r>
            <a:r>
              <a:rPr sz="1100" spc="-90" dirty="0">
                <a:latin typeface="Century Gothic"/>
                <a:cs typeface="Century Gothic"/>
              </a:rPr>
              <a:t> </a:t>
            </a:r>
            <a:r>
              <a:rPr sz="1100" dirty="0">
                <a:latin typeface="Century Gothic"/>
                <a:cs typeface="Century Gothic"/>
              </a:rPr>
              <a:t>'back'  </a:t>
            </a:r>
            <a:r>
              <a:rPr sz="1100" spc="-5" dirty="0">
                <a:latin typeface="Century Gothic"/>
                <a:cs typeface="Century Gothic"/>
              </a:rPr>
              <a:t>button. </a:t>
            </a:r>
            <a:r>
              <a:rPr sz="1100" dirty="0">
                <a:latin typeface="Century Gothic"/>
                <a:cs typeface="Century Gothic"/>
              </a:rPr>
              <a:t>This </a:t>
            </a:r>
            <a:r>
              <a:rPr sz="1100" spc="-5" dirty="0">
                <a:latin typeface="Century Gothic"/>
                <a:cs typeface="Century Gothic"/>
              </a:rPr>
              <a:t>will </a:t>
            </a:r>
            <a:r>
              <a:rPr sz="1100" dirty="0">
                <a:latin typeface="Century Gothic"/>
                <a:cs typeface="Century Gothic"/>
              </a:rPr>
              <a:t>close the  </a:t>
            </a:r>
            <a:r>
              <a:rPr sz="1100" spc="-5" dirty="0">
                <a:latin typeface="Century Gothic"/>
                <a:cs typeface="Century Gothic"/>
              </a:rPr>
              <a:t>application</a:t>
            </a:r>
            <a:r>
              <a:rPr sz="1100" spc="-10" dirty="0">
                <a:latin typeface="Century Gothic"/>
                <a:cs typeface="Century Gothic"/>
              </a:rPr>
              <a:t> </a:t>
            </a:r>
            <a:r>
              <a:rPr sz="1100" spc="-5" dirty="0">
                <a:latin typeface="Century Gothic"/>
                <a:cs typeface="Century Gothic"/>
              </a:rPr>
              <a:t>window.</a:t>
            </a:r>
            <a:endParaRPr sz="1100" dirty="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66675">
              <a:lnSpc>
                <a:spcPct val="100000"/>
              </a:lnSpc>
              <a:spcBef>
                <a:spcPts val="465"/>
              </a:spcBef>
            </a:pPr>
            <a:fld id="{81D60167-4931-47E6-BA6A-407CBD079E47}" type="slidenum">
              <a:rPr spc="-5" dirty="0"/>
              <a:t>7</a:t>
            </a:fld>
            <a:endParaRPr spc="-5" dirty="0"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96620" y="343687"/>
            <a:ext cx="4761230" cy="704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100"/>
              </a:spcBef>
            </a:pPr>
            <a:r>
              <a:rPr spc="200" dirty="0"/>
              <a:t>OVERVIEW</a:t>
            </a:r>
          </a:p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sz="1400" dirty="0">
                <a:solidFill>
                  <a:srgbClr val="8F712B"/>
                </a:solidFill>
              </a:rPr>
              <a:t>NAVIGATING AROUND THE </a:t>
            </a:r>
            <a:r>
              <a:rPr sz="1400" spc="-5" dirty="0">
                <a:solidFill>
                  <a:srgbClr val="8F712B"/>
                </a:solidFill>
              </a:rPr>
              <a:t>ONLINE </a:t>
            </a:r>
            <a:r>
              <a:rPr sz="1400" dirty="0">
                <a:solidFill>
                  <a:srgbClr val="8F712B"/>
                </a:solidFill>
              </a:rPr>
              <a:t>APPLICATION</a:t>
            </a:r>
            <a:r>
              <a:rPr sz="1400" spc="5" dirty="0">
                <a:solidFill>
                  <a:srgbClr val="8F712B"/>
                </a:solidFill>
              </a:rPr>
              <a:t> </a:t>
            </a:r>
            <a:r>
              <a:rPr sz="1400" dirty="0">
                <a:solidFill>
                  <a:srgbClr val="8F712B"/>
                </a:solidFill>
              </a:rPr>
              <a:t>FORM</a:t>
            </a:r>
            <a:endParaRPr sz="1400"/>
          </a:p>
        </p:txBody>
      </p:sp>
      <p:sp>
        <p:nvSpPr>
          <p:cNvPr id="8" name="object 8"/>
          <p:cNvSpPr txBox="1"/>
          <p:nvPr/>
        </p:nvSpPr>
        <p:spPr>
          <a:xfrm>
            <a:off x="412978" y="1447800"/>
            <a:ext cx="7818120" cy="30982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8115" marR="5080" indent="-142875">
              <a:lnSpc>
                <a:spcPct val="100000"/>
              </a:lnSpc>
              <a:spcBef>
                <a:spcPts val="100"/>
              </a:spcBef>
              <a:buClr>
                <a:srgbClr val="917A56"/>
              </a:buClr>
              <a:buFont typeface="Arial"/>
              <a:buChar char="•"/>
              <a:tabLst>
                <a:tab pos="158750" algn="l"/>
              </a:tabLst>
            </a:pPr>
            <a:r>
              <a:rPr sz="1800" spc="-20" dirty="0">
                <a:solidFill>
                  <a:srgbClr val="686868"/>
                </a:solidFill>
                <a:latin typeface="Century Gothic"/>
                <a:cs typeface="Century Gothic"/>
              </a:rPr>
              <a:t>Access </a:t>
            </a:r>
            <a:r>
              <a:rPr sz="1800" spc="-15" dirty="0">
                <a:solidFill>
                  <a:srgbClr val="686868"/>
                </a:solidFill>
                <a:latin typeface="Century Gothic"/>
                <a:cs typeface="Century Gothic"/>
              </a:rPr>
              <a:t>each </a:t>
            </a:r>
            <a:r>
              <a:rPr sz="1800" spc="-20" dirty="0">
                <a:solidFill>
                  <a:srgbClr val="686868"/>
                </a:solidFill>
                <a:latin typeface="Century Gothic"/>
                <a:cs typeface="Century Gothic"/>
              </a:rPr>
              <a:t>section 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of </a:t>
            </a:r>
            <a:r>
              <a:rPr sz="1800" spc="-15" dirty="0">
                <a:solidFill>
                  <a:srgbClr val="686868"/>
                </a:solidFill>
                <a:latin typeface="Century Gothic"/>
                <a:cs typeface="Century Gothic"/>
              </a:rPr>
              <a:t>the </a:t>
            </a:r>
            <a:r>
              <a:rPr sz="1800" spc="-20" dirty="0">
                <a:solidFill>
                  <a:srgbClr val="686868"/>
                </a:solidFill>
                <a:latin typeface="Century Gothic"/>
                <a:cs typeface="Century Gothic"/>
              </a:rPr>
              <a:t>online </a:t>
            </a:r>
            <a:r>
              <a:rPr sz="1800" spc="-15" dirty="0">
                <a:solidFill>
                  <a:srgbClr val="686868"/>
                </a:solidFill>
                <a:latin typeface="Century Gothic"/>
                <a:cs typeface="Century Gothic"/>
              </a:rPr>
              <a:t>form </a:t>
            </a:r>
            <a:r>
              <a:rPr sz="1800" spc="-20" dirty="0">
                <a:solidFill>
                  <a:srgbClr val="686868"/>
                </a:solidFill>
                <a:latin typeface="Century Gothic"/>
                <a:cs typeface="Century Gothic"/>
              </a:rPr>
              <a:t>using </a:t>
            </a:r>
            <a:r>
              <a:rPr sz="1800" spc="-15" dirty="0">
                <a:solidFill>
                  <a:srgbClr val="686868"/>
                </a:solidFill>
                <a:latin typeface="Century Gothic"/>
                <a:cs typeface="Century Gothic"/>
              </a:rPr>
              <a:t>the tabs 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at </a:t>
            </a:r>
            <a:r>
              <a:rPr sz="1800" spc="-15" dirty="0">
                <a:solidFill>
                  <a:srgbClr val="686868"/>
                </a:solidFill>
                <a:latin typeface="Century Gothic"/>
                <a:cs typeface="Century Gothic"/>
              </a:rPr>
              <a:t>the top 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of</a:t>
            </a:r>
            <a:r>
              <a:rPr sz="1800" spc="-335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spc="-20" dirty="0">
                <a:solidFill>
                  <a:srgbClr val="686868"/>
                </a:solidFill>
                <a:latin typeface="Century Gothic"/>
                <a:cs typeface="Century Gothic"/>
              </a:rPr>
              <a:t>the  page</a:t>
            </a:r>
            <a:endParaRPr sz="18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buClr>
                <a:srgbClr val="917A56"/>
              </a:buClr>
              <a:buFont typeface="Arial"/>
              <a:buChar char="•"/>
            </a:pPr>
            <a:endParaRPr sz="1900" dirty="0">
              <a:latin typeface="Times New Roman"/>
              <a:cs typeface="Times New Roman"/>
            </a:endParaRPr>
          </a:p>
          <a:p>
            <a:pPr marL="158750" marR="600710" indent="-141605">
              <a:lnSpc>
                <a:spcPct val="100000"/>
              </a:lnSpc>
              <a:buClr>
                <a:srgbClr val="917A56"/>
              </a:buClr>
              <a:buFont typeface="Arial"/>
              <a:buChar char="•"/>
              <a:tabLst>
                <a:tab pos="159385" algn="l"/>
              </a:tabLst>
            </a:pP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Your data entries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on 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each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tab 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will automatically save when you  navigate away and move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onto </a:t>
            </a:r>
            <a:r>
              <a:rPr sz="1800" spc="-10" dirty="0">
                <a:solidFill>
                  <a:srgbClr val="686868"/>
                </a:solidFill>
                <a:latin typeface="Century Gothic"/>
                <a:cs typeface="Century Gothic"/>
              </a:rPr>
              <a:t>the next</a:t>
            </a:r>
            <a:r>
              <a:rPr sz="1800" spc="55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800" spc="-10" dirty="0" smtClean="0">
                <a:solidFill>
                  <a:srgbClr val="686868"/>
                </a:solidFill>
                <a:latin typeface="Century Gothic"/>
                <a:cs typeface="Century Gothic"/>
              </a:rPr>
              <a:t>section</a:t>
            </a:r>
            <a:r>
              <a:rPr lang="en-GB" sz="1800" spc="-10" dirty="0" smtClean="0">
                <a:solidFill>
                  <a:srgbClr val="686868"/>
                </a:solidFill>
                <a:latin typeface="Century Gothic"/>
                <a:cs typeface="Century Gothic"/>
              </a:rPr>
              <a:t>. Y</a:t>
            </a:r>
            <a:r>
              <a:rPr lang="en-GB" spc="-10" dirty="0" smtClean="0">
                <a:solidFill>
                  <a:srgbClr val="686868"/>
                </a:solidFill>
                <a:latin typeface="Century Gothic"/>
                <a:cs typeface="Century Gothic"/>
              </a:rPr>
              <a:t>ou </a:t>
            </a:r>
            <a:r>
              <a:rPr lang="en-GB" spc="-10" dirty="0">
                <a:solidFill>
                  <a:srgbClr val="686868"/>
                </a:solidFill>
                <a:latin typeface="Century Gothic"/>
                <a:cs typeface="Century Gothic"/>
              </a:rPr>
              <a:t>will need to click the save icon at the bottom of the page should you wish to exit the application.</a:t>
            </a:r>
            <a:endParaRPr spc="-10" dirty="0">
              <a:solidFill>
                <a:srgbClr val="686868"/>
              </a:solidFill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917A56"/>
              </a:buClr>
              <a:buFont typeface="Arial"/>
              <a:buChar char="•"/>
            </a:pPr>
            <a:endParaRPr sz="1950" dirty="0">
              <a:latin typeface="Times New Roman"/>
              <a:cs typeface="Times New Roman"/>
            </a:endParaRPr>
          </a:p>
          <a:p>
            <a:pPr marL="143510" marR="366395" indent="-130810" algn="just">
              <a:lnSpc>
                <a:spcPct val="100000"/>
              </a:lnSpc>
              <a:buClr>
                <a:srgbClr val="917A56"/>
              </a:buClr>
              <a:buFont typeface="Arial"/>
              <a:buChar char="•"/>
              <a:tabLst>
                <a:tab pos="144145" algn="l"/>
              </a:tabLst>
            </a:pP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You can find useful tips to guide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you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throughout the online form. 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Should you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require further </a:t>
            </a:r>
            <a:r>
              <a:rPr sz="1800" spc="-5" dirty="0">
                <a:solidFill>
                  <a:srgbClr val="686868"/>
                </a:solidFill>
                <a:latin typeface="Century Gothic"/>
                <a:cs typeface="Century Gothic"/>
              </a:rPr>
              <a:t>assistance, </a:t>
            </a:r>
            <a:r>
              <a:rPr sz="1800" dirty="0">
                <a:solidFill>
                  <a:srgbClr val="686868"/>
                </a:solidFill>
                <a:latin typeface="Century Gothic"/>
                <a:cs typeface="Century Gothic"/>
              </a:rPr>
              <a:t>contact our Welcome team  on </a:t>
            </a:r>
            <a:r>
              <a:rPr sz="1800" b="1" spc="-5" dirty="0">
                <a:solidFill>
                  <a:srgbClr val="8F7137"/>
                </a:solidFill>
                <a:latin typeface="Century Gothic"/>
                <a:cs typeface="Century Gothic"/>
              </a:rPr>
              <a:t>+44 </a:t>
            </a:r>
            <a:r>
              <a:rPr sz="1800" b="1" dirty="0">
                <a:solidFill>
                  <a:srgbClr val="8F7137"/>
                </a:solidFill>
                <a:latin typeface="Century Gothic"/>
                <a:cs typeface="Century Gothic"/>
              </a:rPr>
              <a:t>(0) </a:t>
            </a:r>
            <a:r>
              <a:rPr sz="1800" b="1" spc="-5" dirty="0">
                <a:solidFill>
                  <a:srgbClr val="8F7137"/>
                </a:solidFill>
                <a:latin typeface="Century Gothic"/>
                <a:cs typeface="Century Gothic"/>
              </a:rPr>
              <a:t>1624 653</a:t>
            </a:r>
            <a:r>
              <a:rPr sz="1800" b="1" spc="5" dirty="0">
                <a:solidFill>
                  <a:srgbClr val="8F7137"/>
                </a:solidFill>
                <a:latin typeface="Century Gothic"/>
                <a:cs typeface="Century Gothic"/>
              </a:rPr>
              <a:t> </a:t>
            </a:r>
            <a:r>
              <a:rPr sz="1800" b="1" spc="-5" dirty="0">
                <a:solidFill>
                  <a:srgbClr val="8F7137"/>
                </a:solidFill>
                <a:latin typeface="Century Gothic"/>
                <a:cs typeface="Century Gothic"/>
              </a:rPr>
              <a:t>251.</a:t>
            </a:r>
            <a:endParaRPr sz="1800" dirty="0">
              <a:latin typeface="Century Gothic"/>
              <a:cs typeface="Century Gothic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7378" y="6276147"/>
            <a:ext cx="0" cy="237490"/>
          </a:xfrm>
          <a:custGeom>
            <a:avLst/>
            <a:gdLst/>
            <a:ahLst/>
            <a:cxnLst/>
            <a:rect l="l" t="t" r="r" b="b"/>
            <a:pathLst>
              <a:path h="237490">
                <a:moveTo>
                  <a:pt x="0" y="0"/>
                </a:moveTo>
                <a:lnTo>
                  <a:pt x="0" y="23707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61301" y="6274386"/>
            <a:ext cx="2302040" cy="2305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908092" y="5913932"/>
            <a:ext cx="1842207" cy="5322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93153" y="229415"/>
            <a:ext cx="2190750" cy="864869"/>
          </a:xfrm>
          <a:prstGeom prst="rect">
            <a:avLst/>
          </a:prstGeom>
        </p:spPr>
        <p:txBody>
          <a:bodyPr vert="horz" wrap="square" lIns="0" tIns="1270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0"/>
              </a:spcBef>
            </a:pPr>
            <a:r>
              <a:rPr spc="200" dirty="0"/>
              <a:t>OVERVIEW</a:t>
            </a: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sz="1400" spc="-5" dirty="0">
                <a:solidFill>
                  <a:srgbClr val="8F7237"/>
                </a:solidFill>
              </a:rPr>
              <a:t>ENTERING</a:t>
            </a:r>
            <a:r>
              <a:rPr sz="1400" spc="-65" dirty="0">
                <a:solidFill>
                  <a:srgbClr val="8F7237"/>
                </a:solidFill>
              </a:rPr>
              <a:t> </a:t>
            </a:r>
            <a:r>
              <a:rPr sz="1400" spc="-5" dirty="0">
                <a:solidFill>
                  <a:srgbClr val="8F7237"/>
                </a:solidFill>
              </a:rPr>
              <a:t>INFORMATION</a:t>
            </a:r>
            <a:endParaRPr sz="1400"/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66675">
              <a:lnSpc>
                <a:spcPct val="100000"/>
              </a:lnSpc>
              <a:spcBef>
                <a:spcPts val="465"/>
              </a:spcBef>
            </a:pPr>
            <a:fld id="{81D60167-4931-47E6-BA6A-407CBD079E47}" type="slidenum">
              <a:rPr spc="-5" dirty="0"/>
              <a:t>8</a:t>
            </a:fld>
            <a:endParaRPr spc="-5" dirty="0"/>
          </a:p>
        </p:txBody>
      </p:sp>
      <p:sp>
        <p:nvSpPr>
          <p:cNvPr id="6" name="object 6"/>
          <p:cNvSpPr txBox="1"/>
          <p:nvPr/>
        </p:nvSpPr>
        <p:spPr>
          <a:xfrm>
            <a:off x="396620" y="3269284"/>
            <a:ext cx="2309495" cy="17335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The majority of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sections  within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the online 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application are 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mandatory. These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will be 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clearly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indicated with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a 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purple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'mandatory'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box</a:t>
            </a:r>
            <a:r>
              <a:rPr sz="1400" spc="-114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on  the right hand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side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of the  online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form.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5253" y="1545193"/>
            <a:ext cx="2591435" cy="1532255"/>
          </a:xfrm>
          <a:prstGeom prst="rect">
            <a:avLst/>
          </a:prstGeom>
          <a:solidFill>
            <a:srgbClr val="3B2B46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200">
              <a:latin typeface="Times New Roman"/>
              <a:cs typeface="Times New Roman"/>
            </a:endParaRPr>
          </a:p>
          <a:p>
            <a:pPr marL="759460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solidFill>
                  <a:srgbClr val="FFFFFF"/>
                </a:solidFill>
                <a:latin typeface="Century Gothic"/>
                <a:cs typeface="Century Gothic"/>
              </a:rPr>
              <a:t>MANDATORY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261903" y="3269272"/>
            <a:ext cx="2537460" cy="15201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-635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There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are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some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sections  which are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'optional', 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depending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on the clients 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investment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needs.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Similarly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to  the mandatory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sections, 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these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will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be clearly marked 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with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a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purple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'optional'</a:t>
            </a:r>
            <a:r>
              <a:rPr sz="1400" spc="280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box.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247987" y="1548424"/>
            <a:ext cx="2591435" cy="1532255"/>
          </a:xfrm>
          <a:prstGeom prst="rect">
            <a:avLst/>
          </a:prstGeom>
          <a:solidFill>
            <a:srgbClr val="3B2B46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200">
              <a:latin typeface="Times New Roman"/>
              <a:cs typeface="Times New Roman"/>
            </a:endParaRPr>
          </a:p>
          <a:p>
            <a:pPr marL="882650">
              <a:lnSpc>
                <a:spcPct val="100000"/>
              </a:lnSpc>
            </a:pPr>
            <a:r>
              <a:rPr sz="1400" spc="-5" dirty="0">
                <a:solidFill>
                  <a:srgbClr val="FFFFFF"/>
                </a:solidFill>
                <a:latin typeface="Century Gothic"/>
                <a:cs typeface="Century Gothic"/>
              </a:rPr>
              <a:t>OPTIONAL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148704" y="3269284"/>
            <a:ext cx="2494915" cy="17335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There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are additional  questions which are  displayed depending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on the 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data provided.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These 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additional questions will  automatially appear 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following the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specific data  input.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62814" y="1542353"/>
            <a:ext cx="2591435" cy="1532255"/>
          </a:xfrm>
          <a:prstGeom prst="rect">
            <a:avLst/>
          </a:prstGeom>
          <a:solidFill>
            <a:srgbClr val="3B2B46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250">
              <a:latin typeface="Times New Roman"/>
              <a:cs typeface="Times New Roman"/>
            </a:endParaRPr>
          </a:p>
          <a:p>
            <a:pPr marL="675005">
              <a:lnSpc>
                <a:spcPct val="100000"/>
              </a:lnSpc>
              <a:spcBef>
                <a:spcPts val="5"/>
              </a:spcBef>
            </a:pPr>
            <a:r>
              <a:rPr sz="1400" spc="135" dirty="0">
                <a:solidFill>
                  <a:srgbClr val="FFFFFF"/>
                </a:solidFill>
                <a:latin typeface="Century Gothic"/>
                <a:cs typeface="Century Gothic"/>
              </a:rPr>
              <a:t>ADDITIONAL</a:t>
            </a:r>
            <a:r>
              <a:rPr sz="1400" spc="-229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7378" y="6276147"/>
            <a:ext cx="0" cy="237490"/>
          </a:xfrm>
          <a:custGeom>
            <a:avLst/>
            <a:gdLst/>
            <a:ahLst/>
            <a:cxnLst/>
            <a:rect l="l" t="t" r="r" b="b"/>
            <a:pathLst>
              <a:path h="237490">
                <a:moveTo>
                  <a:pt x="0" y="0"/>
                </a:moveTo>
                <a:lnTo>
                  <a:pt x="0" y="237070"/>
                </a:lnTo>
              </a:path>
            </a:pathLst>
          </a:custGeom>
          <a:ln w="3175">
            <a:solidFill>
              <a:srgbClr val="8F72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61301" y="6274386"/>
            <a:ext cx="2302040" cy="2305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908092" y="5913932"/>
            <a:ext cx="1842207" cy="5322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07885" y="329336"/>
            <a:ext cx="2190115" cy="685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560"/>
              </a:lnSpc>
              <a:spcBef>
                <a:spcPts val="100"/>
              </a:spcBef>
            </a:pPr>
            <a:r>
              <a:rPr spc="200" dirty="0"/>
              <a:t>OVERVIEW</a:t>
            </a:r>
          </a:p>
          <a:p>
            <a:pPr marL="26670">
              <a:lnSpc>
                <a:spcPts val="1639"/>
              </a:lnSpc>
            </a:pPr>
            <a:r>
              <a:rPr sz="1400" spc="-5" dirty="0">
                <a:solidFill>
                  <a:srgbClr val="8F7237"/>
                </a:solidFill>
              </a:rPr>
              <a:t>ENTERING</a:t>
            </a:r>
            <a:r>
              <a:rPr sz="1400" spc="-65" dirty="0">
                <a:solidFill>
                  <a:srgbClr val="8F7237"/>
                </a:solidFill>
              </a:rPr>
              <a:t> </a:t>
            </a:r>
            <a:r>
              <a:rPr sz="1400" spc="-5" dirty="0">
                <a:solidFill>
                  <a:srgbClr val="8F7237"/>
                </a:solidFill>
              </a:rPr>
              <a:t>INFORMATION</a:t>
            </a:r>
            <a:endParaRPr sz="1400"/>
          </a:p>
        </p:txBody>
      </p:sp>
      <p:sp>
        <p:nvSpPr>
          <p:cNvPr id="6" name="object 6"/>
          <p:cNvSpPr txBox="1"/>
          <p:nvPr/>
        </p:nvSpPr>
        <p:spPr>
          <a:xfrm>
            <a:off x="382257" y="1495551"/>
            <a:ext cx="8267065" cy="13068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75057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The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data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entered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into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the online form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will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be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validated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either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immediately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or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when you 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navigate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away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from the current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section.</a:t>
            </a:r>
            <a:endParaRPr sz="1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5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In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the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below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example,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1,000 segments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has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been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manually entered,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which is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higher than the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300  permitted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for a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premium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of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£150,000.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This can be corrected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by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manually entering the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permitted 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maximum number of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segments (300),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or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by </a:t>
            </a:r>
            <a:r>
              <a:rPr sz="1400" dirty="0">
                <a:solidFill>
                  <a:srgbClr val="686868"/>
                </a:solidFill>
                <a:latin typeface="Century Gothic"/>
                <a:cs typeface="Century Gothic"/>
              </a:rPr>
              <a:t>ticking the 'or maximum'</a:t>
            </a:r>
            <a:r>
              <a:rPr sz="1400" spc="15" dirty="0">
                <a:solidFill>
                  <a:srgbClr val="686868"/>
                </a:solidFill>
                <a:latin typeface="Century Gothic"/>
                <a:cs typeface="Century Gothic"/>
              </a:rPr>
              <a:t> </a:t>
            </a:r>
            <a:r>
              <a:rPr sz="1400" spc="-5" dirty="0">
                <a:solidFill>
                  <a:srgbClr val="686868"/>
                </a:solidFill>
                <a:latin typeface="Century Gothic"/>
                <a:cs typeface="Century Gothic"/>
              </a:rPr>
              <a:t>box.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34138" y="2932102"/>
            <a:ext cx="5462691" cy="271336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66675">
              <a:lnSpc>
                <a:spcPct val="100000"/>
              </a:lnSpc>
              <a:spcBef>
                <a:spcPts val="465"/>
              </a:spcBef>
            </a:pPr>
            <a:fld id="{81D60167-4931-47E6-BA6A-407CBD079E47}" type="slidenum">
              <a:rPr spc="-5" dirty="0"/>
              <a:t>9</a:t>
            </a:fld>
            <a:endParaRPr spc="-5" dirty="0"/>
          </a:p>
        </p:txBody>
      </p:sp>
      <p:sp>
        <p:nvSpPr>
          <p:cNvPr id="10" name="object 2"/>
          <p:cNvSpPr/>
          <p:nvPr/>
        </p:nvSpPr>
        <p:spPr>
          <a:xfrm>
            <a:off x="6053213" y="4753880"/>
            <a:ext cx="2567534" cy="73252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6"/>
          <p:cNvSpPr txBox="1"/>
          <p:nvPr/>
        </p:nvSpPr>
        <p:spPr>
          <a:xfrm>
            <a:off x="6412433" y="4852717"/>
            <a:ext cx="2100580" cy="5206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100" spc="-5" dirty="0" smtClean="0">
                <a:latin typeface="Century Gothic"/>
                <a:cs typeface="Century Gothic"/>
              </a:rPr>
              <a:t>A minimum of £500 (or currency equivalent) per segment is required.</a:t>
            </a:r>
            <a:endParaRPr sz="1100" dirty="0">
              <a:latin typeface="Century Gothic"/>
              <a:cs typeface="Century Gothic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57680" y="6504913"/>
            <a:ext cx="1101584" cy="215444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r"/>
            <a:r>
              <a:rPr lang="en-IE" sz="8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UL PR 0270 | </a:t>
            </a:r>
            <a:r>
              <a:rPr lang="en-IE" sz="8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11/22</a:t>
            </a:r>
            <a:endParaRPr lang="en-IE" sz="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Theme">
  <a:themeElements>
    <a:clrScheme name="UtmostOfficial">
      <a:dk1>
        <a:sysClr val="windowText" lastClr="000000"/>
      </a:dk1>
      <a:lt1>
        <a:sysClr val="window" lastClr="FFFFFF"/>
      </a:lt1>
      <a:dk2>
        <a:srgbClr val="686868"/>
      </a:dk2>
      <a:lt2>
        <a:srgbClr val="8F7237"/>
      </a:lt2>
      <a:accent1>
        <a:srgbClr val="3B2B46"/>
      </a:accent1>
      <a:accent2>
        <a:srgbClr val="5A4561"/>
      </a:accent2>
      <a:accent3>
        <a:srgbClr val="000000"/>
      </a:accent3>
      <a:accent4>
        <a:srgbClr val="8F7237"/>
      </a:accent4>
      <a:accent5>
        <a:srgbClr val="F2F2F2"/>
      </a:accent5>
      <a:accent6>
        <a:srgbClr val="000000"/>
      </a:accent6>
      <a:hlink>
        <a:srgbClr val="000000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</TotalTime>
  <Words>2526</Words>
  <Application>Microsoft Office PowerPoint</Application>
  <PresentationFormat>On-screen Show (4:3)</PresentationFormat>
  <Paragraphs>205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Baskerville Old Face</vt:lpstr>
      <vt:lpstr>Century Gothic</vt:lpstr>
      <vt:lpstr>Times New Roman</vt:lpstr>
      <vt:lpstr>Office Theme</vt:lpstr>
      <vt:lpstr>EVOLUTION FOR  INDIVIDUALS  ONLINE  APPLICATION  GUIDE AN AID FOR FINANCIAL ADVISERS COMPLETING AN ONLINE  APPLICATION FORM </vt:lpstr>
      <vt:lpstr>PowerPoint Presentation</vt:lpstr>
      <vt:lpstr>CONTENTS</vt:lpstr>
      <vt:lpstr>ONLINE APPLICATION WIDGET ADDING THE WIDGET TO YOUR DASHBOARD</vt:lpstr>
      <vt:lpstr>ONLINE APPLICATION WIDGET WIDGET FEATURES</vt:lpstr>
      <vt:lpstr>OVERVIEW THE BASICS TO START</vt:lpstr>
      <vt:lpstr>OVERVIEW NAVIGATING AROUND THE ONLINE APPLICATION FORM</vt:lpstr>
      <vt:lpstr>OVERVIEW ENTERING INFORMATION</vt:lpstr>
      <vt:lpstr>OVERVIEW ENTERING INFORMATION</vt:lpstr>
      <vt:lpstr>OVERVIEW PRINTING A PDF VERSION OF THE ONLINE APPLICATION</vt:lpstr>
      <vt:lpstr>KEYING AN ONLINE APPLICATION STARTING A NEW ONLINE APPLICATION </vt:lpstr>
      <vt:lpstr>KEYING AN ONLINE APPLICATION POLICY &amp; PREMIUM </vt:lpstr>
      <vt:lpstr>KEYING AN ONLINE APPLICATION REGULAR WITHDRAWALS </vt:lpstr>
      <vt:lpstr>KEYING AN ONLINE APPLICATION APPLICANTS &amp; ADDITIONAL LIVES ASSURED </vt:lpstr>
      <vt:lpstr>KEYING AN ONLINE APPLICATION SOURCE OF INVESTMENT &amp; INVESTMENT</vt:lpstr>
      <vt:lpstr>KEYING AN ONLINE APPLICATION PLATFORM/PLATFORM ADVISER</vt:lpstr>
      <vt:lpstr>KEYING AN ONLINE APPLICATION FINANCIAL ADVISER &amp; FINANCIAL ADVISER CHARGES</vt:lpstr>
      <vt:lpstr>KEYING AN ONLINE APPLICATION INVESTMENT ADVISER &amp; INVESTMENT ADVISER CHARGES</vt:lpstr>
      <vt:lpstr>KEYING AN ONLINE APPLICATION APPLICANT DOCUMENTS</vt:lpstr>
      <vt:lpstr>KEYING AN ONLINE APPLICATION NOTES</vt:lpstr>
      <vt:lpstr>SIGN AND SUBMIT FINAL SUBMISSION AND DECLARATIONS</vt:lpstr>
      <vt:lpstr>YOUR LOCAL CONTACT</vt:lpstr>
      <vt:lpstr>CONTACT  US</vt:lpstr>
      <vt:lpstr>IMPORTANT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McCoughlan</dc:creator>
  <cp:lastModifiedBy>Mary NANGLE</cp:lastModifiedBy>
  <cp:revision>13</cp:revision>
  <dcterms:created xsi:type="dcterms:W3CDTF">2021-01-18T15:00:06Z</dcterms:created>
  <dcterms:modified xsi:type="dcterms:W3CDTF">2022-10-17T09:41:01Z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2017-09-21T00:00:00Z</vt:filetime>
  </property>
  <property fmtid="{D5CDD505-2E9C-101B-9397-08002B2CF9AE}" pid="3" name="Creator">
    <vt:lpwstr>Acrobat PDFMaker 11 for PowerPoint</vt:lpwstr>
  </property>
  <property fmtid="{D5CDD505-2E9C-101B-9397-08002B2CF9AE}" pid="4" name="LastSaved">
    <vt:filetime>2021-01-18T00:00:00Z</vt:filetime>
  </property>
</Properties>
</file>